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28"/>
  </p:notesMasterIdLst>
  <p:handoutMasterIdLst>
    <p:handoutMasterId r:id="rId29"/>
  </p:handoutMasterIdLst>
  <p:sldIdLst>
    <p:sldId id="256" r:id="rId5"/>
    <p:sldId id="276" r:id="rId6"/>
    <p:sldId id="275" r:id="rId7"/>
    <p:sldId id="258" r:id="rId8"/>
    <p:sldId id="279" r:id="rId9"/>
    <p:sldId id="280" r:id="rId10"/>
    <p:sldId id="281" r:id="rId11"/>
    <p:sldId id="290" r:id="rId12"/>
    <p:sldId id="292" r:id="rId13"/>
    <p:sldId id="283" r:id="rId14"/>
    <p:sldId id="286" r:id="rId15"/>
    <p:sldId id="287" r:id="rId16"/>
    <p:sldId id="291" r:id="rId17"/>
    <p:sldId id="298" r:id="rId18"/>
    <p:sldId id="297" r:id="rId19"/>
    <p:sldId id="294" r:id="rId20"/>
    <p:sldId id="295" r:id="rId21"/>
    <p:sldId id="293" r:id="rId22"/>
    <p:sldId id="296" r:id="rId23"/>
    <p:sldId id="288" r:id="rId24"/>
    <p:sldId id="284" r:id="rId25"/>
    <p:sldId id="289" r:id="rId26"/>
    <p:sldId id="27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95" autoAdjust="0"/>
    <p:restoredTop sz="95033" autoAdjust="0"/>
  </p:normalViewPr>
  <p:slideViewPr>
    <p:cSldViewPr snapToGrid="0" snapToObjects="1">
      <p:cViewPr varScale="1">
        <p:scale>
          <a:sx n="109" d="100"/>
          <a:sy n="109" d="100"/>
        </p:scale>
        <p:origin x="138" y="21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svg"/><Relationship Id="rId1" Type="http://schemas.openxmlformats.org/officeDocument/2006/relationships/image" Target="../media/image8.png"/><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svg"/><Relationship Id="rId1" Type="http://schemas.openxmlformats.org/officeDocument/2006/relationships/image" Target="../media/image8.png"/><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66039115-797B-304C-9FC0-EFABB1F21232}">
      <dgm:prSet/>
      <dgm:spPr/>
      <dgm:t>
        <a:bodyPr/>
        <a:lstStyle/>
        <a:p>
          <a:pPr>
            <a:lnSpc>
              <a:spcPct val="100000"/>
            </a:lnSpc>
          </a:pPr>
          <a:r>
            <a:rPr lang="en-GB" dirty="0" smtClean="0"/>
            <a:t>Image Processing </a:t>
          </a:r>
          <a:endParaRPr lang="en-US" dirty="0"/>
        </a:p>
      </dgm:t>
    </dgm:pt>
    <dgm:pt modelId="{C8EABE8F-1E84-494E-AD8A-32BA419A36E9}" type="parTrans" cxnId="{31C3237C-2299-B649-8C93-587C97AC9999}">
      <dgm:prSet/>
      <dgm:spPr/>
      <dgm:t>
        <a:bodyPr/>
        <a:lstStyle/>
        <a:p>
          <a:endParaRPr lang="en-US"/>
        </a:p>
      </dgm:t>
    </dgm:pt>
    <dgm:pt modelId="{D044F6BA-1D90-EC47-8A78-B9796198ECF5}" type="sibTrans" cxnId="{31C3237C-2299-B649-8C93-587C97AC9999}">
      <dgm:prSet/>
      <dgm:spPr/>
      <dgm:t>
        <a:bodyPr/>
        <a:lstStyle/>
        <a:p>
          <a:pPr>
            <a:lnSpc>
              <a:spcPct val="100000"/>
            </a:lnSpc>
          </a:pPr>
          <a:endParaRPr lang="en-US"/>
        </a:p>
      </dgm:t>
      <dgm:extLst/>
    </dgm:pt>
    <dgm:pt modelId="{E39563C5-C199-4F5B-A899-8CC0710341A0}">
      <dgm:prSet/>
      <dgm:spPr/>
      <dgm:t>
        <a:bodyPr/>
        <a:lstStyle/>
        <a:p>
          <a:pPr>
            <a:lnSpc>
              <a:spcPct val="100000"/>
            </a:lnSpc>
          </a:pPr>
          <a:r>
            <a:rPr lang="en-US" dirty="0"/>
            <a:t>Voice Recognition</a:t>
          </a:r>
        </a:p>
      </dgm:t>
    </dgm:pt>
    <dgm:pt modelId="{6531EA77-44C5-4E3D-BA04-70C1E49BCD39}" type="parTrans" cxnId="{BBAD9FDB-1013-4B11-A9AE-2815527D1B78}">
      <dgm:prSet/>
      <dgm:spPr/>
      <dgm:t>
        <a:bodyPr/>
        <a:lstStyle/>
        <a:p>
          <a:endParaRPr lang="en-US"/>
        </a:p>
      </dgm:t>
    </dgm:pt>
    <dgm:pt modelId="{BC971DAC-9BE2-44B2-ABE4-8099C777E9C4}" type="sibTrans" cxnId="{BBAD9FDB-1013-4B11-A9AE-2815527D1B78}">
      <dgm:prSet/>
      <dgm:spPr/>
      <dgm:t>
        <a:bodyPr/>
        <a:lstStyle/>
        <a:p>
          <a:pPr>
            <a:lnSpc>
              <a:spcPct val="100000"/>
            </a:lnSpc>
          </a:pPr>
          <a:endParaRPr lang="en-US"/>
        </a:p>
      </dgm:t>
      <dgm:extLst/>
    </dgm:pt>
    <dgm:pt modelId="{15B1A768-2666-4AB4-BDA7-F0E3C4160D59}">
      <dgm:prSet/>
      <dgm:spPr/>
      <dgm:t>
        <a:bodyPr/>
        <a:lstStyle/>
        <a:p>
          <a:pPr>
            <a:lnSpc>
              <a:spcPct val="100000"/>
            </a:lnSpc>
          </a:pPr>
          <a:r>
            <a:rPr lang="en-US" dirty="0"/>
            <a:t>Artificial Intelligence</a:t>
          </a:r>
        </a:p>
      </dgm:t>
    </dgm:pt>
    <dgm:pt modelId="{D47033D3-4E41-485A-B515-A02A8C3B404A}" type="parTrans" cxnId="{08DEC938-538C-403B-80C3-828B96DAFF82}">
      <dgm:prSet/>
      <dgm:spPr/>
      <dgm:t>
        <a:bodyPr/>
        <a:lstStyle/>
        <a:p>
          <a:endParaRPr lang="en-US"/>
        </a:p>
      </dgm:t>
    </dgm:pt>
    <dgm:pt modelId="{72FFCBD4-DD9D-4E06-81E4-54307F97A3F0}" type="sibTrans" cxnId="{08DEC938-538C-403B-80C3-828B96DAFF82}">
      <dgm:prSet/>
      <dgm:spPr/>
      <dgm:t>
        <a:bodyPr/>
        <a:lstStyle/>
        <a:p>
          <a:pPr>
            <a:lnSpc>
              <a:spcPct val="100000"/>
            </a:lnSpc>
          </a:pPr>
          <a:endParaRPr lang="en-US"/>
        </a:p>
      </dgm:t>
      <dgm:extLst/>
    </dgm:pt>
    <dgm:pt modelId="{3AA5586A-C40E-4DDA-98A5-6545F36F46AB}">
      <dgm:prSet/>
      <dgm:spPr/>
      <dgm:t>
        <a:bodyPr/>
        <a:lstStyle/>
        <a:p>
          <a:pPr>
            <a:lnSpc>
              <a:spcPct val="100000"/>
            </a:lnSpc>
          </a:pPr>
          <a:r>
            <a:rPr lang="en-US" dirty="0" smtClean="0"/>
            <a:t>Smart Product</a:t>
          </a:r>
          <a:endParaRPr lang="en-US" dirty="0"/>
        </a:p>
      </dgm:t>
    </dgm:pt>
    <dgm:pt modelId="{ABF44FB7-9255-4D99-BC69-3BE74FDF8E87}" type="parTrans" cxnId="{119FEAF1-383D-4740-9124-CC9EEA7E35F9}">
      <dgm:prSet/>
      <dgm:spPr/>
      <dgm:t>
        <a:bodyPr/>
        <a:lstStyle/>
        <a:p>
          <a:endParaRPr lang="en-US"/>
        </a:p>
      </dgm:t>
    </dgm:pt>
    <dgm:pt modelId="{19FB306E-81B4-4F3F-99EE-765120CBB6B3}" type="sibTrans" cxnId="{119FEAF1-383D-4740-9124-CC9EEA7E35F9}">
      <dgm:prSet/>
      <dgm:spPr/>
      <dgm:t>
        <a:bodyPr/>
        <a:lstStyle/>
        <a:p>
          <a:endParaRPr lang="en-US"/>
        </a:p>
      </dgm:t>
      <dgm:extLst/>
    </dgm:pt>
    <dgm:pt modelId="{B80C9CF3-C6BB-48D7-8AE1-5002D62D3761}" type="pres">
      <dgm:prSet presAssocID="{489A589A-46DE-0F49-B460-E7914F3E440D}" presName="root" presStyleCnt="0">
        <dgm:presLayoutVars>
          <dgm:dir/>
          <dgm:resizeHandles val="exact"/>
        </dgm:presLayoutVars>
      </dgm:prSet>
      <dgm:spPr/>
      <dgm:t>
        <a:bodyPr/>
        <a:lstStyle/>
        <a:p>
          <a:endParaRPr lang="en-US"/>
        </a:p>
      </dgm:t>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4" custLinFactX="199781" custLinFactY="82683" custLinFactNeighborX="200000" custLinFactNeighborY="100000"/>
      <dgm:spPr/>
    </dgm:pt>
    <dgm:pt modelId="{F55B2F71-E638-412C-8147-FC7081E08B04}" type="pres">
      <dgm:prSet presAssocID="{66039115-797B-304C-9FC0-EFABB1F21232}" presName="iconRect" presStyleLbl="node1" presStyleIdx="0" presStyleCnt="4" custLinFactX="300000" custLinFactY="118709" custLinFactNeighborX="393512" custLinFactNeighborY="2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4">
        <dgm:presLayoutVars>
          <dgm:chMax val="1"/>
          <dgm:chPref val="1"/>
        </dgm:presLayoutVars>
      </dgm:prSet>
      <dgm:spPr/>
      <dgm:t>
        <a:bodyPr/>
        <a:lstStyle/>
        <a:p>
          <a:endParaRPr lang="en-US"/>
        </a:p>
      </dgm:t>
    </dgm:pt>
    <dgm:pt modelId="{BB1D33AA-C75A-465A-93F0-2B3A7346088F}" type="pres">
      <dgm:prSet presAssocID="{D044F6BA-1D90-EC47-8A78-B9796198ECF5}" presName="sibTrans" presStyleLbl="sibTrans2D1" presStyleIdx="0" presStyleCnt="0"/>
      <dgm:spPr/>
      <dgm:t>
        <a:bodyPr/>
        <a:lstStyle/>
        <a:p>
          <a:endParaRPr lang="en-US"/>
        </a:p>
      </dgm:t>
    </dgm:pt>
    <dgm:pt modelId="{D641F504-B527-445D-81F6-4B59E813C4A0}" type="pres">
      <dgm:prSet presAssocID="{E39563C5-C199-4F5B-A899-8CC0710341A0}" presName="compNode" presStyleCnt="0"/>
      <dgm:spPr/>
    </dgm:pt>
    <dgm:pt modelId="{75512A68-FA50-4392-A441-C6EC352FE606}" type="pres">
      <dgm:prSet presAssocID="{E39563C5-C199-4F5B-A899-8CC0710341A0}" presName="iconBgRect" presStyleLbl="bgShp" presStyleIdx="1" presStyleCnt="4"/>
      <dgm:spPr/>
    </dgm:pt>
    <dgm:pt modelId="{C425A8E1-258A-4D4B-9D55-24376C0AB360}" type="pres">
      <dgm:prSet presAssocID="{E39563C5-C199-4F5B-A899-8CC0710341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 microphone"/>
        </a:ext>
      </dgm:extLst>
    </dgm:pt>
    <dgm:pt modelId="{9E9B2F2E-EF94-42A4-A2BE-0DEE20425DEE}" type="pres">
      <dgm:prSet presAssocID="{E39563C5-C199-4F5B-A899-8CC0710341A0}" presName="spaceRect" presStyleCnt="0"/>
      <dgm:spPr/>
    </dgm:pt>
    <dgm:pt modelId="{523C7F31-A7C1-43C9-AE27-AAE9100EE1FE}" type="pres">
      <dgm:prSet presAssocID="{E39563C5-C199-4F5B-A899-8CC0710341A0}" presName="textRect" presStyleLbl="revTx" presStyleIdx="1" presStyleCnt="4">
        <dgm:presLayoutVars>
          <dgm:chMax val="1"/>
          <dgm:chPref val="1"/>
        </dgm:presLayoutVars>
      </dgm:prSet>
      <dgm:spPr/>
      <dgm:t>
        <a:bodyPr/>
        <a:lstStyle/>
        <a:p>
          <a:endParaRPr lang="en-US"/>
        </a:p>
      </dgm:t>
    </dgm:pt>
    <dgm:pt modelId="{CEB8DC13-2561-455C-A0BE-EE905F81836F}" type="pres">
      <dgm:prSet presAssocID="{BC971DAC-9BE2-44B2-ABE4-8099C777E9C4}" presName="sibTrans" presStyleLbl="sibTrans2D1" presStyleIdx="0" presStyleCnt="0"/>
      <dgm:spPr/>
      <dgm:t>
        <a:bodyPr/>
        <a:lstStyle/>
        <a:p>
          <a:endParaRPr lang="en-US"/>
        </a:p>
      </dgm:t>
    </dgm:pt>
    <dgm:pt modelId="{495B68A9-1523-4F46-9B02-682098319643}" type="pres">
      <dgm:prSet presAssocID="{15B1A768-2666-4AB4-BDA7-F0E3C4160D59}" presName="compNode" presStyleCnt="0"/>
      <dgm:spPr/>
    </dgm:pt>
    <dgm:pt modelId="{2CA4BD4C-87EF-4944-9E57-97154B3B633C}" type="pres">
      <dgm:prSet presAssocID="{15B1A768-2666-4AB4-BDA7-F0E3C4160D59}" presName="iconBgRect" presStyleLbl="bgShp" presStyleIdx="2" presStyleCnt="4"/>
      <dgm:spPr/>
    </dgm:pt>
    <dgm:pt modelId="{D99F53AC-3AF2-437B-A5AB-1239ADEC0676}" type="pres">
      <dgm:prSet presAssocID="{15B1A768-2666-4AB4-BDA7-F0E3C4160D5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in head"/>
        </a:ext>
      </dgm:extLst>
    </dgm:pt>
    <dgm:pt modelId="{EB4519A6-2EF6-4A3F-90AD-24C511B10908}" type="pres">
      <dgm:prSet presAssocID="{15B1A768-2666-4AB4-BDA7-F0E3C4160D59}" presName="spaceRect" presStyleCnt="0"/>
      <dgm:spPr/>
    </dgm:pt>
    <dgm:pt modelId="{D203E058-79E0-456E-A0FD-258E317D3D6A}" type="pres">
      <dgm:prSet presAssocID="{15B1A768-2666-4AB4-BDA7-F0E3C4160D59}" presName="textRect" presStyleLbl="revTx" presStyleIdx="2" presStyleCnt="4">
        <dgm:presLayoutVars>
          <dgm:chMax val="1"/>
          <dgm:chPref val="1"/>
        </dgm:presLayoutVars>
      </dgm:prSet>
      <dgm:spPr/>
      <dgm:t>
        <a:bodyPr/>
        <a:lstStyle/>
        <a:p>
          <a:endParaRPr lang="en-US"/>
        </a:p>
      </dgm:t>
    </dgm:pt>
    <dgm:pt modelId="{8F14F3AD-A362-45DF-80F5-2B8D1F566D80}" type="pres">
      <dgm:prSet presAssocID="{72FFCBD4-DD9D-4E06-81E4-54307F97A3F0}" presName="sibTrans" presStyleLbl="sibTrans2D1" presStyleIdx="0" presStyleCnt="0"/>
      <dgm:spPr/>
      <dgm:t>
        <a:bodyPr/>
        <a:lstStyle/>
        <a:p>
          <a:endParaRPr lang="en-US"/>
        </a:p>
      </dgm:t>
    </dgm:pt>
    <dgm:pt modelId="{BDD20EE1-5DFF-4E16-802C-2448893CCB5A}" type="pres">
      <dgm:prSet presAssocID="{3AA5586A-C40E-4DDA-98A5-6545F36F46AB}" presName="compNode" presStyleCnt="0"/>
      <dgm:spPr/>
    </dgm:pt>
    <dgm:pt modelId="{7089FE6B-57E5-4306-8097-E758E000C828}" type="pres">
      <dgm:prSet presAssocID="{3AA5586A-C40E-4DDA-98A5-6545F36F46AB}" presName="iconBgRect" presStyleLbl="bgShp" presStyleIdx="3" presStyleCnt="4" custLinFactX="-191234" custLinFactY="-83431" custLinFactNeighborX="-200000" custLinFactNeighborY="-100000"/>
      <dgm:spPr/>
    </dgm:pt>
    <dgm:pt modelId="{41C0BC0F-FFD5-42B5-B952-9316B9364F6F}" type="pres">
      <dgm:prSet presAssocID="{3AA5586A-C40E-4DDA-98A5-6545F36F46AB}" presName="iconRect" presStyleLbl="node1" presStyleIdx="3" presStyleCnt="4" custLinFactX="-300000" custLinFactY="-116366" custLinFactNeighborX="-372432" custLinFactNeighborY="-2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irtual RealityHeadset"/>
        </a:ext>
      </dgm:extLst>
    </dgm:pt>
    <dgm:pt modelId="{392FDDC2-BC7A-49BF-88A1-7B4956AD8377}" type="pres">
      <dgm:prSet presAssocID="{3AA5586A-C40E-4DDA-98A5-6545F36F46AB}" presName="spaceRect" presStyleCnt="0"/>
      <dgm:spPr/>
    </dgm:pt>
    <dgm:pt modelId="{7703AFE5-FAA2-4D8A-AEFA-D3C5CB41E5BC}" type="pres">
      <dgm:prSet presAssocID="{3AA5586A-C40E-4DDA-98A5-6545F36F46AB}" presName="textRect" presStyleLbl="revTx" presStyleIdx="3" presStyleCnt="4">
        <dgm:presLayoutVars>
          <dgm:chMax val="1"/>
          <dgm:chPref val="1"/>
        </dgm:presLayoutVars>
      </dgm:prSet>
      <dgm:spPr/>
      <dgm:t>
        <a:bodyPr/>
        <a:lstStyle/>
        <a:p>
          <a:endParaRPr lang="en-US"/>
        </a:p>
      </dgm:t>
    </dgm:pt>
  </dgm:ptLst>
  <dgm:cxnLst>
    <dgm:cxn modelId="{BBAD9FDB-1013-4B11-A9AE-2815527D1B78}" srcId="{489A589A-46DE-0F49-B460-E7914F3E440D}" destId="{E39563C5-C199-4F5B-A899-8CC0710341A0}" srcOrd="1" destOrd="0" parTransId="{6531EA77-44C5-4E3D-BA04-70C1E49BCD39}" sibTransId="{BC971DAC-9BE2-44B2-ABE4-8099C777E9C4}"/>
    <dgm:cxn modelId="{6CA71B7B-0F0A-4F9A-A0EC-CFB6FFD8DA98}" type="presOf" srcId="{15B1A768-2666-4AB4-BDA7-F0E3C4160D59}" destId="{D203E058-79E0-456E-A0FD-258E317D3D6A}" srcOrd="0" destOrd="0" presId="urn:microsoft.com/office/officeart/2018/2/layout/IconCircleList"/>
    <dgm:cxn modelId="{08DEC938-538C-403B-80C3-828B96DAFF82}" srcId="{489A589A-46DE-0F49-B460-E7914F3E440D}" destId="{15B1A768-2666-4AB4-BDA7-F0E3C4160D59}" srcOrd="2" destOrd="0" parTransId="{D47033D3-4E41-485A-B515-A02A8C3B404A}" sibTransId="{72FFCBD4-DD9D-4E06-81E4-54307F97A3F0}"/>
    <dgm:cxn modelId="{31C3237C-2299-B649-8C93-587C97AC9999}" srcId="{489A589A-46DE-0F49-B460-E7914F3E440D}" destId="{66039115-797B-304C-9FC0-EFABB1F21232}" srcOrd="0" destOrd="0" parTransId="{C8EABE8F-1E84-494E-AD8A-32BA419A36E9}" sibTransId="{D044F6BA-1D90-EC47-8A78-B9796198ECF5}"/>
    <dgm:cxn modelId="{65F7D3A9-7360-41F2-9288-DC394F90F4EC}" type="presOf" srcId="{3AA5586A-C40E-4DDA-98A5-6545F36F46AB}" destId="{7703AFE5-FAA2-4D8A-AEFA-D3C5CB41E5BC}" srcOrd="0" destOrd="0" presId="urn:microsoft.com/office/officeart/2018/2/layout/IconCircleList"/>
    <dgm:cxn modelId="{119FEAF1-383D-4740-9124-CC9EEA7E35F9}" srcId="{489A589A-46DE-0F49-B460-E7914F3E440D}" destId="{3AA5586A-C40E-4DDA-98A5-6545F36F46AB}" srcOrd="3" destOrd="0" parTransId="{ABF44FB7-9255-4D99-BC69-3BE74FDF8E87}" sibTransId="{19FB306E-81B4-4F3F-99EE-765120CBB6B3}"/>
    <dgm:cxn modelId="{3682502D-BD4B-4C8B-B999-4FE14243DA2F}" type="presOf" srcId="{E39563C5-C199-4F5B-A899-8CC0710341A0}" destId="{523C7F31-A7C1-43C9-AE27-AAE9100EE1FE}" srcOrd="0" destOrd="0" presId="urn:microsoft.com/office/officeart/2018/2/layout/IconCircleList"/>
    <dgm:cxn modelId="{C2028414-4E44-4009-9619-A3329463EBE6}" type="presOf" srcId="{66039115-797B-304C-9FC0-EFABB1F21232}" destId="{E05AF25A-E676-44EA-BB66-F2100ACAD1CB}" srcOrd="0" destOrd="0" presId="urn:microsoft.com/office/officeart/2018/2/layout/IconCircleList"/>
    <dgm:cxn modelId="{F500F212-B1E8-4177-88EB-379FE553E567}" type="presOf" srcId="{BC971DAC-9BE2-44B2-ABE4-8099C777E9C4}" destId="{CEB8DC13-2561-455C-A0BE-EE905F81836F}" srcOrd="0" destOrd="0" presId="urn:microsoft.com/office/officeart/2018/2/layout/IconCircleList"/>
    <dgm:cxn modelId="{9AA16E9C-4C36-43A5-A786-66256F4B87CC}" type="presOf" srcId="{D044F6BA-1D90-EC47-8A78-B9796198ECF5}" destId="{BB1D33AA-C75A-465A-93F0-2B3A7346088F}" srcOrd="0" destOrd="0" presId="urn:microsoft.com/office/officeart/2018/2/layout/IconCircleList"/>
    <dgm:cxn modelId="{0D34FCB2-3F4C-42A6-BB2D-60FA9564F405}" type="presOf" srcId="{489A589A-46DE-0F49-B460-E7914F3E440D}" destId="{B80C9CF3-C6BB-48D7-8AE1-5002D62D3761}" srcOrd="0" destOrd="0" presId="urn:microsoft.com/office/officeart/2018/2/layout/IconCircleList"/>
    <dgm:cxn modelId="{72DB18FF-BDCF-4526-AB7E-380701B71043}" type="presOf" srcId="{72FFCBD4-DD9D-4E06-81E4-54307F97A3F0}" destId="{8F14F3AD-A362-45DF-80F5-2B8D1F566D80}" srcOrd="0" destOrd="0" presId="urn:microsoft.com/office/officeart/2018/2/layout/IconCircleList"/>
    <dgm:cxn modelId="{BF36CAD1-B688-447E-A701-12D1A5EB1C61}" type="presParOf" srcId="{B80C9CF3-C6BB-48D7-8AE1-5002D62D3761}" destId="{326FDCF2-F375-4C3F-9814-C84BA9388F92}" srcOrd="0" destOrd="0" presId="urn:microsoft.com/office/officeart/2018/2/layout/IconCircleList"/>
    <dgm:cxn modelId="{FBFDC197-07BE-4C6F-83B2-02194176B69E}" type="presParOf" srcId="{326FDCF2-F375-4C3F-9814-C84BA9388F92}" destId="{174069BD-8FE1-41A2-8250-6A5514FE224C}" srcOrd="0" destOrd="0" presId="urn:microsoft.com/office/officeart/2018/2/layout/IconCircleList"/>
    <dgm:cxn modelId="{C5F01509-F7BC-425F-B296-A98C860A07F3}" type="presParOf" srcId="{174069BD-8FE1-41A2-8250-6A5514FE224C}" destId="{5E340066-1B2E-4C4E-80A2-97E86ABFA479}" srcOrd="0" destOrd="0" presId="urn:microsoft.com/office/officeart/2018/2/layout/IconCircleList"/>
    <dgm:cxn modelId="{6798BD59-DB22-44F4-9499-B795ECC6FB92}" type="presParOf" srcId="{174069BD-8FE1-41A2-8250-6A5514FE224C}" destId="{F55B2F71-E638-412C-8147-FC7081E08B04}" srcOrd="1" destOrd="0" presId="urn:microsoft.com/office/officeart/2018/2/layout/IconCircleList"/>
    <dgm:cxn modelId="{8ED6BB7E-069D-4BD0-874A-A765097C6426}" type="presParOf" srcId="{174069BD-8FE1-41A2-8250-6A5514FE224C}" destId="{5CDA7D5A-F452-463F-998B-177A76E8C08F}" srcOrd="2" destOrd="0" presId="urn:microsoft.com/office/officeart/2018/2/layout/IconCircleList"/>
    <dgm:cxn modelId="{6FA12472-3D68-4E1C-81AF-02DC5B01E334}" type="presParOf" srcId="{174069BD-8FE1-41A2-8250-6A5514FE224C}" destId="{E05AF25A-E676-44EA-BB66-F2100ACAD1CB}" srcOrd="3" destOrd="0" presId="urn:microsoft.com/office/officeart/2018/2/layout/IconCircleList"/>
    <dgm:cxn modelId="{2E917479-9046-4584-8A6D-BEC73C11FC76}" type="presParOf" srcId="{326FDCF2-F375-4C3F-9814-C84BA9388F92}" destId="{BB1D33AA-C75A-465A-93F0-2B3A7346088F}" srcOrd="1" destOrd="0" presId="urn:microsoft.com/office/officeart/2018/2/layout/IconCircleList"/>
    <dgm:cxn modelId="{A0B340C2-CAB3-4AD7-B651-672DD667AAD7}" type="presParOf" srcId="{326FDCF2-F375-4C3F-9814-C84BA9388F92}" destId="{D641F504-B527-445D-81F6-4B59E813C4A0}" srcOrd="2" destOrd="0" presId="urn:microsoft.com/office/officeart/2018/2/layout/IconCircleList"/>
    <dgm:cxn modelId="{FBFE3BE7-5577-4A5D-85CC-215287D3D6AD}" type="presParOf" srcId="{D641F504-B527-445D-81F6-4B59E813C4A0}" destId="{75512A68-FA50-4392-A441-C6EC352FE606}" srcOrd="0" destOrd="0" presId="urn:microsoft.com/office/officeart/2018/2/layout/IconCircleList"/>
    <dgm:cxn modelId="{E2CE3B82-49EF-49C5-869E-0F82B174F9E9}" type="presParOf" srcId="{D641F504-B527-445D-81F6-4B59E813C4A0}" destId="{C425A8E1-258A-4D4B-9D55-24376C0AB360}" srcOrd="1" destOrd="0" presId="urn:microsoft.com/office/officeart/2018/2/layout/IconCircleList"/>
    <dgm:cxn modelId="{FE67C476-DCF9-4F8A-ACDB-300B11852414}" type="presParOf" srcId="{D641F504-B527-445D-81F6-4B59E813C4A0}" destId="{9E9B2F2E-EF94-42A4-A2BE-0DEE20425DEE}" srcOrd="2" destOrd="0" presId="urn:microsoft.com/office/officeart/2018/2/layout/IconCircleList"/>
    <dgm:cxn modelId="{4CA023EA-A382-4DD9-9FA1-18E0D66061BD}" type="presParOf" srcId="{D641F504-B527-445D-81F6-4B59E813C4A0}" destId="{523C7F31-A7C1-43C9-AE27-AAE9100EE1FE}" srcOrd="3" destOrd="0" presId="urn:microsoft.com/office/officeart/2018/2/layout/IconCircleList"/>
    <dgm:cxn modelId="{26A45859-BDA1-42A1-B72D-E642F4519323}" type="presParOf" srcId="{326FDCF2-F375-4C3F-9814-C84BA9388F92}" destId="{CEB8DC13-2561-455C-A0BE-EE905F81836F}" srcOrd="3" destOrd="0" presId="urn:microsoft.com/office/officeart/2018/2/layout/IconCircleList"/>
    <dgm:cxn modelId="{9A1A1CE7-53B9-4F66-85DD-738EBE878B5F}" type="presParOf" srcId="{326FDCF2-F375-4C3F-9814-C84BA9388F92}" destId="{495B68A9-1523-4F46-9B02-682098319643}" srcOrd="4" destOrd="0" presId="urn:microsoft.com/office/officeart/2018/2/layout/IconCircleList"/>
    <dgm:cxn modelId="{51E1DD61-7673-4090-B8AB-CF4901AEC858}" type="presParOf" srcId="{495B68A9-1523-4F46-9B02-682098319643}" destId="{2CA4BD4C-87EF-4944-9E57-97154B3B633C}" srcOrd="0" destOrd="0" presId="urn:microsoft.com/office/officeart/2018/2/layout/IconCircleList"/>
    <dgm:cxn modelId="{747A4180-A006-422E-B421-0130C380E284}" type="presParOf" srcId="{495B68A9-1523-4F46-9B02-682098319643}" destId="{D99F53AC-3AF2-437B-A5AB-1239ADEC0676}" srcOrd="1" destOrd="0" presId="urn:microsoft.com/office/officeart/2018/2/layout/IconCircleList"/>
    <dgm:cxn modelId="{2B3206DF-6911-4471-9CE4-6E444117F923}" type="presParOf" srcId="{495B68A9-1523-4F46-9B02-682098319643}" destId="{EB4519A6-2EF6-4A3F-90AD-24C511B10908}" srcOrd="2" destOrd="0" presId="urn:microsoft.com/office/officeart/2018/2/layout/IconCircleList"/>
    <dgm:cxn modelId="{BFF8DE16-9137-451C-BFC4-D4EE82781F8E}" type="presParOf" srcId="{495B68A9-1523-4F46-9B02-682098319643}" destId="{D203E058-79E0-456E-A0FD-258E317D3D6A}" srcOrd="3" destOrd="0" presId="urn:microsoft.com/office/officeart/2018/2/layout/IconCircleList"/>
    <dgm:cxn modelId="{F6DE935E-6528-4A29-9FE2-2236A11FA3B5}" type="presParOf" srcId="{326FDCF2-F375-4C3F-9814-C84BA9388F92}" destId="{8F14F3AD-A362-45DF-80F5-2B8D1F566D80}" srcOrd="5" destOrd="0" presId="urn:microsoft.com/office/officeart/2018/2/layout/IconCircleList"/>
    <dgm:cxn modelId="{1E564FA9-F723-4479-8013-22D1426128B6}" type="presParOf" srcId="{326FDCF2-F375-4C3F-9814-C84BA9388F92}" destId="{BDD20EE1-5DFF-4E16-802C-2448893CCB5A}" srcOrd="6" destOrd="0" presId="urn:microsoft.com/office/officeart/2018/2/layout/IconCircleList"/>
    <dgm:cxn modelId="{794FF77C-CF66-43A6-AFF0-913CEF2D0C2A}" type="presParOf" srcId="{BDD20EE1-5DFF-4E16-802C-2448893CCB5A}" destId="{7089FE6B-57E5-4306-8097-E758E000C828}" srcOrd="0" destOrd="0" presId="urn:microsoft.com/office/officeart/2018/2/layout/IconCircleList"/>
    <dgm:cxn modelId="{091EE8DB-F92B-4CB3-ABD6-FFEB56B07A8B}" type="presParOf" srcId="{BDD20EE1-5DFF-4E16-802C-2448893CCB5A}" destId="{41C0BC0F-FFD5-42B5-B952-9316B9364F6F}" srcOrd="1" destOrd="0" presId="urn:microsoft.com/office/officeart/2018/2/layout/IconCircleList"/>
    <dgm:cxn modelId="{DAE7DE5D-0787-4DCA-83CB-B15B42A3D0EC}" type="presParOf" srcId="{BDD20EE1-5DFF-4E16-802C-2448893CCB5A}" destId="{392FDDC2-BC7A-49BF-88A1-7B4956AD8377}" srcOrd="2" destOrd="0" presId="urn:microsoft.com/office/officeart/2018/2/layout/IconCircleList"/>
    <dgm:cxn modelId="{03A77C2B-16FB-486D-9C1B-3FF393F2E432}" type="presParOf" srcId="{BDD20EE1-5DFF-4E16-802C-2448893CCB5A}" destId="{7703AFE5-FAA2-4D8A-AEFA-D3C5CB41E5B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3243905" y="2158552"/>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B2F71-E638-412C-8147-FC7081E08B04}">
      <dsp:nvSpPr>
        <dsp:cNvPr id="0" name=""/>
        <dsp:cNvSpPr/>
      </dsp:nvSpPr>
      <dsp:spPr>
        <a:xfrm>
          <a:off x="3426645" y="2339050"/>
          <a:ext cx="451863" cy="4518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5AF25A-E676-44EA-BB66-F2100ACAD1CB}">
      <dsp:nvSpPr>
        <dsp:cNvPr id="0" name=""/>
        <dsp:cNvSpPr/>
      </dsp:nvSpPr>
      <dsp:spPr>
        <a:xfrm>
          <a:off x="1075332" y="735315"/>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66800">
            <a:lnSpc>
              <a:spcPct val="100000"/>
            </a:lnSpc>
            <a:spcBef>
              <a:spcPct val="0"/>
            </a:spcBef>
            <a:spcAft>
              <a:spcPct val="35000"/>
            </a:spcAft>
          </a:pPr>
          <a:r>
            <a:rPr lang="en-GB" sz="2400" kern="1200" dirty="0" smtClean="0"/>
            <a:t>Image Processing </a:t>
          </a:r>
          <a:endParaRPr lang="en-US" sz="2400" kern="1200" dirty="0"/>
        </a:p>
      </dsp:txBody>
      <dsp:txXfrm>
        <a:off x="1075332" y="735315"/>
        <a:ext cx="1836390" cy="779074"/>
      </dsp:txXfrm>
    </dsp:sp>
    <dsp:sp modelId="{75512A68-FA50-4392-A441-C6EC352FE606}">
      <dsp:nvSpPr>
        <dsp:cNvPr id="0" name=""/>
        <dsp:cNvSpPr/>
      </dsp:nvSpPr>
      <dsp:spPr>
        <a:xfrm>
          <a:off x="3231700" y="735315"/>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5A8E1-258A-4D4B-9D55-24376C0AB360}">
      <dsp:nvSpPr>
        <dsp:cNvPr id="0" name=""/>
        <dsp:cNvSpPr/>
      </dsp:nvSpPr>
      <dsp:spPr>
        <a:xfrm>
          <a:off x="3395305" y="898921"/>
          <a:ext cx="451863" cy="4518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3C7F31-A7C1-43C9-AE27-AAE9100EE1FE}">
      <dsp:nvSpPr>
        <dsp:cNvPr id="0" name=""/>
        <dsp:cNvSpPr/>
      </dsp:nvSpPr>
      <dsp:spPr>
        <a:xfrm>
          <a:off x="4177719" y="735315"/>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66800">
            <a:lnSpc>
              <a:spcPct val="100000"/>
            </a:lnSpc>
            <a:spcBef>
              <a:spcPct val="0"/>
            </a:spcBef>
            <a:spcAft>
              <a:spcPct val="35000"/>
            </a:spcAft>
          </a:pPr>
          <a:r>
            <a:rPr lang="en-US" sz="2400" kern="1200" dirty="0"/>
            <a:t>Voice Recognition</a:t>
          </a:r>
        </a:p>
      </dsp:txBody>
      <dsp:txXfrm>
        <a:off x="4177719" y="735315"/>
        <a:ext cx="1836390" cy="779074"/>
      </dsp:txXfrm>
    </dsp:sp>
    <dsp:sp modelId="{2CA4BD4C-87EF-4944-9E57-97154B3B633C}">
      <dsp:nvSpPr>
        <dsp:cNvPr id="0" name=""/>
        <dsp:cNvSpPr/>
      </dsp:nvSpPr>
      <dsp:spPr>
        <a:xfrm>
          <a:off x="129313" y="2134742"/>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F53AC-3AF2-437B-A5AB-1239ADEC0676}">
      <dsp:nvSpPr>
        <dsp:cNvPr id="0" name=""/>
        <dsp:cNvSpPr/>
      </dsp:nvSpPr>
      <dsp:spPr>
        <a:xfrm>
          <a:off x="292918" y="2298348"/>
          <a:ext cx="451863" cy="4518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03E058-79E0-456E-A0FD-258E317D3D6A}">
      <dsp:nvSpPr>
        <dsp:cNvPr id="0" name=""/>
        <dsp:cNvSpPr/>
      </dsp:nvSpPr>
      <dsp:spPr>
        <a:xfrm>
          <a:off x="1075332" y="2134742"/>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66800">
            <a:lnSpc>
              <a:spcPct val="100000"/>
            </a:lnSpc>
            <a:spcBef>
              <a:spcPct val="0"/>
            </a:spcBef>
            <a:spcAft>
              <a:spcPct val="35000"/>
            </a:spcAft>
          </a:pPr>
          <a:r>
            <a:rPr lang="en-US" sz="2400" kern="1200" dirty="0"/>
            <a:t>Artificial Intelligence</a:t>
          </a:r>
        </a:p>
      </dsp:txBody>
      <dsp:txXfrm>
        <a:off x="1075332" y="2134742"/>
        <a:ext cx="1836390" cy="779074"/>
      </dsp:txXfrm>
    </dsp:sp>
    <dsp:sp modelId="{7089FE6B-57E5-4306-8097-E758E000C828}">
      <dsp:nvSpPr>
        <dsp:cNvPr id="0" name=""/>
        <dsp:cNvSpPr/>
      </dsp:nvSpPr>
      <dsp:spPr>
        <a:xfrm>
          <a:off x="183694" y="705678"/>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0BC0F-FFD5-42B5-B952-9316B9364F6F}">
      <dsp:nvSpPr>
        <dsp:cNvPr id="0" name=""/>
        <dsp:cNvSpPr/>
      </dsp:nvSpPr>
      <dsp:spPr>
        <a:xfrm>
          <a:off x="356831" y="868806"/>
          <a:ext cx="451863" cy="4518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03AFE5-FAA2-4D8A-AEFA-D3C5CB41E5BC}">
      <dsp:nvSpPr>
        <dsp:cNvPr id="0" name=""/>
        <dsp:cNvSpPr/>
      </dsp:nvSpPr>
      <dsp:spPr>
        <a:xfrm>
          <a:off x="4177719" y="2134742"/>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66800">
            <a:lnSpc>
              <a:spcPct val="100000"/>
            </a:lnSpc>
            <a:spcBef>
              <a:spcPct val="0"/>
            </a:spcBef>
            <a:spcAft>
              <a:spcPct val="35000"/>
            </a:spcAft>
          </a:pPr>
          <a:r>
            <a:rPr lang="en-US" sz="2400" kern="1200" dirty="0" smtClean="0"/>
            <a:t>Smart Product</a:t>
          </a:r>
          <a:endParaRPr lang="en-US" sz="2400" kern="1200" dirty="0"/>
        </a:p>
      </dsp:txBody>
      <dsp:txXfrm>
        <a:off x="4177719" y="2134742"/>
        <a:ext cx="1836390" cy="77907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3/1/2023</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3222757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23</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3/1/2023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3/1/2023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3.png"/><Relationship Id="rId4" Type="http://schemas.openxmlformats.org/officeDocument/2006/relationships/diagramLayout" Target="../diagrams/layout1.xml"/><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pic>
        <p:nvPicPr>
          <p:cNvPr id="1026" name="Picture 2" descr="An abstract image of computer vision on the Internet of Things"/>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7000"/>
                    </a14:imgEffect>
                    <a14:imgEffect>
                      <a14:brightnessContrast bright="-17000" contrast="16000"/>
                    </a14:imgEffect>
                  </a14:imgLayer>
                </a14:imgProps>
              </a:ext>
              <a:ext uri="{28A0092B-C50C-407E-A947-70E740481C1C}">
                <a14:useLocalDpi xmlns:a14="http://schemas.microsoft.com/office/drawing/2010/main" val="0"/>
              </a:ext>
            </a:extLst>
          </a:blip>
          <a:srcRect t="13524" b="5643"/>
          <a:stretch/>
        </p:blipFill>
        <p:spPr bwMode="auto">
          <a:xfrm>
            <a:off x="20735" y="-43543"/>
            <a:ext cx="12171265" cy="6901803"/>
          </a:xfrm>
          <a:prstGeom prst="rect">
            <a:avLst/>
          </a:prstGeom>
          <a:noFill/>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20735" y="3853739"/>
            <a:ext cx="10305402" cy="2421464"/>
          </a:xfrm>
          <a:ln>
            <a:noFill/>
          </a:ln>
        </p:spPr>
        <p:txBody>
          <a:bodyPr>
            <a:normAutofit/>
          </a:bodyPr>
          <a:lstStyle/>
          <a:p>
            <a:r>
              <a:rPr lang="en-US" b="1" cap="none" dirty="0" smtClean="0">
                <a:ln w="6600">
                  <a:solidFill>
                    <a:schemeClr val="accent2"/>
                  </a:solidFill>
                  <a:prstDash val="solid"/>
                </a:ln>
                <a:solidFill>
                  <a:srgbClr val="FFFFFF"/>
                </a:solidFill>
                <a:effectLst>
                  <a:outerShdw dist="38100" dir="2700000" algn="tl" rotWithShape="0">
                    <a:schemeClr val="accent2"/>
                  </a:outerShdw>
                </a:effectLst>
              </a:rPr>
              <a:t>IMAGE PROCESSING ASSISTANT</a:t>
            </a:r>
            <a:endParaRPr lang="en-US" b="1" cap="none"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7" name="Picture 6"/>
          <p:cNvPicPr>
            <a:picLocks noChangeAspect="1"/>
          </p:cNvPicPr>
          <p:nvPr/>
        </p:nvPicPr>
        <p:blipFill>
          <a:blip r:embed="rId6"/>
          <a:stretch>
            <a:fillRect/>
          </a:stretch>
        </p:blipFill>
        <p:spPr>
          <a:xfrm>
            <a:off x="4185852" y="1757759"/>
            <a:ext cx="4041902" cy="2295745"/>
          </a:xfrm>
          <a:prstGeom prst="rect">
            <a:avLst/>
          </a:prstGeom>
          <a:effectLst>
            <a:softEdge rad="571500"/>
          </a:effectLst>
        </p:spPr>
      </p:pic>
    </p:spTree>
    <p:extLst>
      <p:ext uri="{BB962C8B-B14F-4D97-AF65-F5344CB8AC3E}">
        <p14:creationId xmlns:p14="http://schemas.microsoft.com/office/powerpoint/2010/main" val="341772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76275" y="409575"/>
            <a:ext cx="9302751" cy="847725"/>
          </a:xfrm>
        </p:spPr>
        <p:txBody>
          <a:bodyPr>
            <a:normAutofit/>
          </a:bodyPr>
          <a:lstStyle/>
          <a:p>
            <a:r>
              <a:rPr lang="en-GB" sz="4400" b="1" dirty="0"/>
              <a:t>SYSTEM FEATURES  </a:t>
            </a:r>
            <a:endParaRPr lang="en-GB" sz="4400" dirty="0"/>
          </a:p>
        </p:txBody>
      </p:sp>
      <p:sp>
        <p:nvSpPr>
          <p:cNvPr id="7" name="Content Placeholder 6"/>
          <p:cNvSpPr>
            <a:spLocks noGrp="1"/>
          </p:cNvSpPr>
          <p:nvPr>
            <p:ph idx="1"/>
          </p:nvPr>
        </p:nvSpPr>
        <p:spPr>
          <a:xfrm>
            <a:off x="552451" y="1409700"/>
            <a:ext cx="10131425" cy="6334125"/>
          </a:xfrm>
        </p:spPr>
        <p:txBody>
          <a:bodyPr anchor="t">
            <a:normAutofit/>
          </a:bodyPr>
          <a:lstStyle/>
          <a:p>
            <a:pPr marL="0" indent="0">
              <a:lnSpc>
                <a:spcPct val="150000"/>
              </a:lnSpc>
              <a:buNone/>
            </a:pPr>
            <a:r>
              <a:rPr lang="en-GB" sz="2400" b="1" dirty="0"/>
              <a:t>Image To </a:t>
            </a:r>
            <a:r>
              <a:rPr lang="en-GB" sz="2400" b="1" dirty="0" smtClean="0"/>
              <a:t>Text: </a:t>
            </a:r>
          </a:p>
          <a:p>
            <a:pPr marL="457200" lvl="1" indent="0">
              <a:buNone/>
            </a:pPr>
            <a:r>
              <a:rPr lang="en-GB" i="1" dirty="0"/>
              <a:t>It will convert the text in image to actual Text into an .txt file </a:t>
            </a:r>
            <a:endParaRPr lang="en-GB" i="1" dirty="0" smtClean="0"/>
          </a:p>
          <a:p>
            <a:pPr marL="457200" lvl="1" indent="0">
              <a:buNone/>
            </a:pPr>
            <a:r>
              <a:rPr lang="en-GB" i="1" dirty="0" smtClean="0"/>
              <a:t>This </a:t>
            </a:r>
            <a:r>
              <a:rPr lang="en-GB" i="1" dirty="0"/>
              <a:t>Function will convert the content in image into text format so user can copy and pasty and use anywhere he/she wants these days we do a lot of work related to image so this function might be very useful out of our other </a:t>
            </a:r>
            <a:r>
              <a:rPr lang="en-GB" i="1" dirty="0" smtClean="0"/>
              <a:t>function</a:t>
            </a:r>
          </a:p>
          <a:p>
            <a:pPr marL="457200" lvl="1" indent="0">
              <a:buNone/>
            </a:pPr>
            <a:r>
              <a:rPr lang="en-GB" i="1" dirty="0" smtClean="0"/>
              <a:t>User have to select image or enter path.</a:t>
            </a:r>
          </a:p>
          <a:p>
            <a:pPr marL="457200" lvl="1" indent="0">
              <a:buNone/>
            </a:pPr>
            <a:endParaRPr lang="en-GB" i="1" dirty="0" smtClean="0"/>
          </a:p>
          <a:p>
            <a:pPr marL="0" indent="0">
              <a:lnSpc>
                <a:spcPct val="150000"/>
              </a:lnSpc>
              <a:buNone/>
            </a:pPr>
            <a:r>
              <a:rPr lang="en-GB" sz="2400" b="1" dirty="0"/>
              <a:t>Image To </a:t>
            </a:r>
            <a:r>
              <a:rPr lang="en-GB" sz="2400" b="1" dirty="0" smtClean="0"/>
              <a:t>Sketch:</a:t>
            </a:r>
          </a:p>
          <a:p>
            <a:pPr marL="457200" lvl="1" indent="0">
              <a:buNone/>
            </a:pPr>
            <a:r>
              <a:rPr lang="en-GB" i="1" dirty="0"/>
              <a:t>It will convert image to sketch </a:t>
            </a:r>
            <a:endParaRPr lang="en-GB" i="1" dirty="0" smtClean="0"/>
          </a:p>
          <a:p>
            <a:pPr marL="457200" lvl="1" indent="0">
              <a:buNone/>
            </a:pPr>
            <a:r>
              <a:rPr lang="en-GB" i="1" dirty="0"/>
              <a:t>Sometimes we have to instantly convert the image to an sketch so we can actually copy and create of our own so without going to million of fake sites to convert the image this tool can be useful </a:t>
            </a:r>
            <a:r>
              <a:rPr lang="en-GB" i="1" dirty="0" smtClean="0"/>
              <a:t>.</a:t>
            </a:r>
            <a:endParaRPr lang="en-GB" sz="2200" b="1" dirty="0"/>
          </a:p>
          <a:p>
            <a:pPr marL="0" indent="0">
              <a:lnSpc>
                <a:spcPct val="150000"/>
              </a:lnSpc>
              <a:buNone/>
            </a:pPr>
            <a:endParaRPr lang="en-GB" sz="2400" b="1" dirty="0"/>
          </a:p>
        </p:txBody>
      </p:sp>
    </p:spTree>
    <p:extLst>
      <p:ext uri="{BB962C8B-B14F-4D97-AF65-F5344CB8AC3E}">
        <p14:creationId xmlns:p14="http://schemas.microsoft.com/office/powerpoint/2010/main" val="1868198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76275" y="409575"/>
            <a:ext cx="9302751" cy="847725"/>
          </a:xfrm>
        </p:spPr>
        <p:txBody>
          <a:bodyPr>
            <a:normAutofit/>
          </a:bodyPr>
          <a:lstStyle/>
          <a:p>
            <a:r>
              <a:rPr lang="en-GB" sz="4400" b="1" dirty="0"/>
              <a:t>SYSTEM FEATURES  </a:t>
            </a:r>
            <a:endParaRPr lang="en-GB" sz="4400" dirty="0"/>
          </a:p>
        </p:txBody>
      </p:sp>
      <p:sp>
        <p:nvSpPr>
          <p:cNvPr id="7" name="Content Placeholder 6"/>
          <p:cNvSpPr>
            <a:spLocks noGrp="1"/>
          </p:cNvSpPr>
          <p:nvPr>
            <p:ph idx="1"/>
          </p:nvPr>
        </p:nvSpPr>
        <p:spPr>
          <a:xfrm>
            <a:off x="552451" y="1409700"/>
            <a:ext cx="10131425" cy="6334125"/>
          </a:xfrm>
        </p:spPr>
        <p:txBody>
          <a:bodyPr anchor="t">
            <a:normAutofit/>
          </a:bodyPr>
          <a:lstStyle/>
          <a:p>
            <a:pPr marL="0" indent="0">
              <a:lnSpc>
                <a:spcPct val="150000"/>
              </a:lnSpc>
              <a:buNone/>
            </a:pPr>
            <a:r>
              <a:rPr lang="en-GB" sz="2400" b="1" dirty="0"/>
              <a:t>Text To Handwriting: </a:t>
            </a:r>
            <a:endParaRPr lang="en-GB" sz="2400" b="1" dirty="0" smtClean="0"/>
          </a:p>
          <a:p>
            <a:pPr marL="457200" lvl="1" indent="0">
              <a:buNone/>
            </a:pPr>
            <a:r>
              <a:rPr lang="en-GB" i="1" dirty="0"/>
              <a:t>It will convert the entered text into Handwritten notes in the form of images and PDFs </a:t>
            </a:r>
            <a:endParaRPr lang="en-GB" i="1" dirty="0" smtClean="0"/>
          </a:p>
          <a:p>
            <a:pPr marL="457200" lvl="1" indent="0">
              <a:buNone/>
            </a:pPr>
            <a:r>
              <a:rPr lang="en-GB" i="1" dirty="0"/>
              <a:t>We stuck in a lot of situations where we have to write something huge and printout physically but this tool can be useful try </a:t>
            </a:r>
            <a:r>
              <a:rPr lang="en-GB" i="1" dirty="0" smtClean="0"/>
              <a:t>it.</a:t>
            </a:r>
          </a:p>
          <a:p>
            <a:pPr marL="457200" lvl="1" indent="0">
              <a:buNone/>
            </a:pPr>
            <a:r>
              <a:rPr lang="en-GB" i="1" dirty="0" smtClean="0"/>
              <a:t>User have to enter </a:t>
            </a:r>
            <a:r>
              <a:rPr lang="en-GB" i="1" dirty="0"/>
              <a:t>some text </a:t>
            </a:r>
            <a:r>
              <a:rPr lang="en-GB" i="1" dirty="0" smtClean="0"/>
              <a:t>or paste </a:t>
            </a:r>
            <a:r>
              <a:rPr lang="en-GB" i="1" dirty="0"/>
              <a:t>it or anything then hit convert it will convert and save image format in default folder and will open pdf of those images so you can printout </a:t>
            </a:r>
            <a:r>
              <a:rPr lang="en-GB" i="1" dirty="0" smtClean="0"/>
              <a:t>.</a:t>
            </a:r>
          </a:p>
          <a:p>
            <a:pPr marL="457200" lvl="1" indent="0">
              <a:buNone/>
            </a:pPr>
            <a:endParaRPr lang="en-GB" i="1" dirty="0" smtClean="0"/>
          </a:p>
          <a:p>
            <a:pPr marL="0" indent="0">
              <a:lnSpc>
                <a:spcPct val="150000"/>
              </a:lnSpc>
              <a:buNone/>
            </a:pPr>
            <a:r>
              <a:rPr lang="en-GB" sz="2400" b="1" dirty="0"/>
              <a:t>Gesture Control:</a:t>
            </a:r>
            <a:endParaRPr lang="en-GB" sz="2400" b="1" dirty="0" smtClean="0"/>
          </a:p>
          <a:p>
            <a:pPr marL="457200" lvl="1" indent="0">
              <a:buNone/>
            </a:pPr>
            <a:r>
              <a:rPr lang="en-GB" i="1" dirty="0"/>
              <a:t>Using this function user can control volume using their </a:t>
            </a:r>
            <a:r>
              <a:rPr lang="en-GB" i="1" dirty="0" smtClean="0"/>
              <a:t>fingers.</a:t>
            </a:r>
          </a:p>
          <a:p>
            <a:pPr marL="457200" lvl="1" indent="0">
              <a:buNone/>
            </a:pPr>
            <a:r>
              <a:rPr lang="en-GB" i="1" dirty="0" smtClean="0"/>
              <a:t>Additional customizable gestures are available like play pause music, etc.</a:t>
            </a:r>
            <a:endParaRPr lang="en-GB" sz="2400" b="1" dirty="0"/>
          </a:p>
        </p:txBody>
      </p:sp>
    </p:spTree>
    <p:extLst>
      <p:ext uri="{BB962C8B-B14F-4D97-AF65-F5344CB8AC3E}">
        <p14:creationId xmlns:p14="http://schemas.microsoft.com/office/powerpoint/2010/main" val="32311128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76275" y="409575"/>
            <a:ext cx="9302751" cy="847725"/>
          </a:xfrm>
        </p:spPr>
        <p:txBody>
          <a:bodyPr>
            <a:normAutofit/>
          </a:bodyPr>
          <a:lstStyle/>
          <a:p>
            <a:r>
              <a:rPr lang="en-GB" sz="4400" b="1" dirty="0"/>
              <a:t>SYSTEM FEATURES  </a:t>
            </a:r>
            <a:endParaRPr lang="en-GB" sz="4400" dirty="0"/>
          </a:p>
        </p:txBody>
      </p:sp>
      <p:sp>
        <p:nvSpPr>
          <p:cNvPr id="7" name="Content Placeholder 6"/>
          <p:cNvSpPr>
            <a:spLocks noGrp="1"/>
          </p:cNvSpPr>
          <p:nvPr>
            <p:ph idx="1"/>
          </p:nvPr>
        </p:nvSpPr>
        <p:spPr>
          <a:xfrm>
            <a:off x="552451" y="1409700"/>
            <a:ext cx="10131425" cy="6334125"/>
          </a:xfrm>
        </p:spPr>
        <p:txBody>
          <a:bodyPr anchor="t">
            <a:normAutofit/>
          </a:bodyPr>
          <a:lstStyle/>
          <a:p>
            <a:pPr marL="0" indent="0">
              <a:lnSpc>
                <a:spcPct val="150000"/>
              </a:lnSpc>
              <a:buNone/>
            </a:pPr>
            <a:r>
              <a:rPr lang="en-GB" sz="2400" b="1" dirty="0"/>
              <a:t>QR Reader: </a:t>
            </a:r>
            <a:endParaRPr lang="en-GB" sz="2400" b="1" dirty="0" smtClean="0"/>
          </a:p>
          <a:p>
            <a:pPr marL="457200" lvl="1" indent="0">
              <a:buNone/>
            </a:pPr>
            <a:r>
              <a:rPr lang="en-GB" i="1" dirty="0" smtClean="0"/>
              <a:t>QR </a:t>
            </a:r>
            <a:r>
              <a:rPr lang="en-GB" i="1" dirty="0"/>
              <a:t>reader will scan and read the QR code in the </a:t>
            </a:r>
            <a:r>
              <a:rPr lang="en-GB" i="1" dirty="0" smtClean="0"/>
              <a:t>camera.</a:t>
            </a:r>
          </a:p>
          <a:p>
            <a:pPr marL="457200" lvl="1" indent="0">
              <a:buNone/>
            </a:pPr>
            <a:r>
              <a:rPr lang="en-GB" i="1" dirty="0"/>
              <a:t>This function works on </a:t>
            </a:r>
            <a:r>
              <a:rPr lang="en-GB" i="1" dirty="0" err="1"/>
              <a:t>OpenCV</a:t>
            </a:r>
            <a:r>
              <a:rPr lang="en-GB" i="1" dirty="0"/>
              <a:t> so camera will open and user have to show any bar code / QR Code it will show the data in it. </a:t>
            </a:r>
            <a:r>
              <a:rPr lang="en-GB" i="1" dirty="0" smtClean="0"/>
              <a:t>An save it in text format.</a:t>
            </a:r>
          </a:p>
          <a:p>
            <a:pPr marL="0" indent="0">
              <a:lnSpc>
                <a:spcPct val="150000"/>
              </a:lnSpc>
              <a:buNone/>
            </a:pPr>
            <a:r>
              <a:rPr lang="en-GB" sz="2400" b="1" dirty="0"/>
              <a:t>Mouse </a:t>
            </a:r>
            <a:r>
              <a:rPr lang="en-GB" sz="2400" b="1" dirty="0" smtClean="0"/>
              <a:t>Gesture (Beta):</a:t>
            </a:r>
          </a:p>
          <a:p>
            <a:pPr marL="457200" lvl="1" indent="0">
              <a:buNone/>
            </a:pPr>
            <a:r>
              <a:rPr lang="en-GB" i="1" dirty="0"/>
              <a:t>Control mouse pointer with your finger </a:t>
            </a:r>
            <a:r>
              <a:rPr lang="en-GB" i="1" dirty="0" smtClean="0"/>
              <a:t>.</a:t>
            </a:r>
          </a:p>
          <a:p>
            <a:pPr marL="457200" lvl="1" indent="0">
              <a:buNone/>
            </a:pPr>
            <a:r>
              <a:rPr lang="en-GB" i="1" dirty="0"/>
              <a:t>This function is still under working but user can be able to control mouse pointer using their finger and hand gesture. </a:t>
            </a:r>
            <a:endParaRPr lang="en-GB" sz="2400" b="1" dirty="0"/>
          </a:p>
        </p:txBody>
      </p:sp>
    </p:spTree>
    <p:extLst>
      <p:ext uri="{BB962C8B-B14F-4D97-AF65-F5344CB8AC3E}">
        <p14:creationId xmlns:p14="http://schemas.microsoft.com/office/powerpoint/2010/main" val="249115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76275" y="-21248"/>
            <a:ext cx="9302751" cy="847725"/>
          </a:xfrm>
        </p:spPr>
        <p:txBody>
          <a:bodyPr>
            <a:noAutofit/>
          </a:bodyPr>
          <a:lstStyle/>
          <a:p>
            <a:pPr>
              <a:lnSpc>
                <a:spcPct val="150000"/>
              </a:lnSpc>
            </a:pPr>
            <a:r>
              <a:rPr lang="en-GB" b="1" dirty="0"/>
              <a:t>Image to Sketch</a:t>
            </a:r>
          </a:p>
        </p:txBody>
      </p:sp>
      <p:pic>
        <p:nvPicPr>
          <p:cNvPr id="13" name="Picture 12"/>
          <p:cNvPicPr/>
          <p:nvPr/>
        </p:nvPicPr>
        <p:blipFill>
          <a:blip r:embed="rId2"/>
          <a:stretch>
            <a:fillRect/>
          </a:stretch>
        </p:blipFill>
        <p:spPr>
          <a:xfrm>
            <a:off x="7406445" y="4470873"/>
            <a:ext cx="4688840" cy="2273935"/>
          </a:xfrm>
          <a:prstGeom prst="rect">
            <a:avLst/>
          </a:prstGeom>
        </p:spPr>
      </p:pic>
      <p:pic>
        <p:nvPicPr>
          <p:cNvPr id="14" name="Picture 13"/>
          <p:cNvPicPr/>
          <p:nvPr/>
        </p:nvPicPr>
        <p:blipFill>
          <a:blip r:embed="rId3"/>
          <a:stretch>
            <a:fillRect/>
          </a:stretch>
        </p:blipFill>
        <p:spPr>
          <a:xfrm>
            <a:off x="7406445" y="2323147"/>
            <a:ext cx="4688840" cy="2253615"/>
          </a:xfrm>
          <a:prstGeom prst="rect">
            <a:avLst/>
          </a:prstGeom>
        </p:spPr>
      </p:pic>
      <p:pic>
        <p:nvPicPr>
          <p:cNvPr id="15" name="Picture 14"/>
          <p:cNvPicPr>
            <a:picLocks noChangeAspect="1"/>
          </p:cNvPicPr>
          <p:nvPr/>
        </p:nvPicPr>
        <p:blipFill>
          <a:blip r:embed="rId4"/>
          <a:stretch>
            <a:fillRect/>
          </a:stretch>
        </p:blipFill>
        <p:spPr>
          <a:xfrm>
            <a:off x="96716" y="1451093"/>
            <a:ext cx="6884375" cy="5293715"/>
          </a:xfrm>
          <a:prstGeom prst="rect">
            <a:avLst/>
          </a:prstGeom>
        </p:spPr>
      </p:pic>
    </p:spTree>
    <p:extLst>
      <p:ext uri="{BB962C8B-B14F-4D97-AF65-F5344CB8AC3E}">
        <p14:creationId xmlns:p14="http://schemas.microsoft.com/office/powerpoint/2010/main" val="16478276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71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76275" y="-21248"/>
            <a:ext cx="9302751" cy="847725"/>
          </a:xfrm>
        </p:spPr>
        <p:txBody>
          <a:bodyPr>
            <a:noAutofit/>
          </a:bodyPr>
          <a:lstStyle/>
          <a:p>
            <a:pPr>
              <a:lnSpc>
                <a:spcPct val="150000"/>
              </a:lnSpc>
            </a:pPr>
            <a:r>
              <a:rPr lang="en-GB" b="1" dirty="0"/>
              <a:t>Image to Sketch</a:t>
            </a:r>
          </a:p>
        </p:txBody>
      </p:sp>
      <p:pic>
        <p:nvPicPr>
          <p:cNvPr id="13" name="Picture 12"/>
          <p:cNvPicPr/>
          <p:nvPr/>
        </p:nvPicPr>
        <p:blipFill>
          <a:blip r:embed="rId2"/>
          <a:stretch>
            <a:fillRect/>
          </a:stretch>
        </p:blipFill>
        <p:spPr>
          <a:xfrm>
            <a:off x="7406445" y="4470873"/>
            <a:ext cx="4688840" cy="2273935"/>
          </a:xfrm>
          <a:prstGeom prst="rect">
            <a:avLst/>
          </a:prstGeom>
        </p:spPr>
      </p:pic>
      <p:pic>
        <p:nvPicPr>
          <p:cNvPr id="14" name="Picture 13"/>
          <p:cNvPicPr/>
          <p:nvPr/>
        </p:nvPicPr>
        <p:blipFill>
          <a:blip r:embed="rId3"/>
          <a:stretch>
            <a:fillRect/>
          </a:stretch>
        </p:blipFill>
        <p:spPr>
          <a:xfrm>
            <a:off x="7406445" y="2323147"/>
            <a:ext cx="4688840" cy="2253615"/>
          </a:xfrm>
          <a:prstGeom prst="rect">
            <a:avLst/>
          </a:prstGeom>
        </p:spPr>
      </p:pic>
      <p:pic>
        <p:nvPicPr>
          <p:cNvPr id="15" name="Picture 14"/>
          <p:cNvPicPr>
            <a:picLocks noChangeAspect="1"/>
          </p:cNvPicPr>
          <p:nvPr/>
        </p:nvPicPr>
        <p:blipFill>
          <a:blip r:embed="rId4"/>
          <a:stretch>
            <a:fillRect/>
          </a:stretch>
        </p:blipFill>
        <p:spPr>
          <a:xfrm>
            <a:off x="96716" y="1451093"/>
            <a:ext cx="6884375" cy="5293715"/>
          </a:xfrm>
          <a:prstGeom prst="rect">
            <a:avLst/>
          </a:prstGeom>
        </p:spPr>
      </p:pic>
    </p:spTree>
    <p:extLst>
      <p:ext uri="{BB962C8B-B14F-4D97-AF65-F5344CB8AC3E}">
        <p14:creationId xmlns:p14="http://schemas.microsoft.com/office/powerpoint/2010/main" val="35629393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63224" y="896813"/>
            <a:ext cx="7649499" cy="5882055"/>
          </a:xfrm>
          <a:prstGeom prst="rect">
            <a:avLst/>
          </a:prstGeom>
        </p:spPr>
      </p:pic>
      <p:sp>
        <p:nvSpPr>
          <p:cNvPr id="16" name="Title 5"/>
          <p:cNvSpPr>
            <a:spLocks noGrp="1"/>
          </p:cNvSpPr>
          <p:nvPr>
            <p:ph type="title"/>
          </p:nvPr>
        </p:nvSpPr>
        <p:spPr>
          <a:xfrm>
            <a:off x="633046" y="-21248"/>
            <a:ext cx="9345980" cy="847725"/>
          </a:xfrm>
        </p:spPr>
        <p:txBody>
          <a:bodyPr>
            <a:noAutofit/>
          </a:bodyPr>
          <a:lstStyle/>
          <a:p>
            <a:pPr>
              <a:lnSpc>
                <a:spcPct val="150000"/>
              </a:lnSpc>
            </a:pPr>
            <a:r>
              <a:rPr lang="en-GB" b="1" dirty="0" smtClean="0"/>
              <a:t>Image To text</a:t>
            </a:r>
            <a:endParaRPr lang="en-GB" b="1" dirty="0"/>
          </a:p>
        </p:txBody>
      </p:sp>
    </p:spTree>
    <p:extLst>
      <p:ext uri="{BB962C8B-B14F-4D97-AF65-F5344CB8AC3E}">
        <p14:creationId xmlns:p14="http://schemas.microsoft.com/office/powerpoint/2010/main" val="624050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553183" y="110636"/>
            <a:ext cx="9302751" cy="847725"/>
          </a:xfrm>
        </p:spPr>
        <p:txBody>
          <a:bodyPr>
            <a:normAutofit/>
          </a:bodyPr>
          <a:lstStyle/>
          <a:p>
            <a:r>
              <a:rPr lang="en-GB" sz="4000" b="1" dirty="0"/>
              <a:t>Text To Handwriting</a:t>
            </a:r>
            <a:endParaRPr lang="en-GB" sz="4000" dirty="0"/>
          </a:p>
        </p:txBody>
      </p:sp>
      <p:pic>
        <p:nvPicPr>
          <p:cNvPr id="8" name="Picture 7"/>
          <p:cNvPicPr/>
          <p:nvPr/>
        </p:nvPicPr>
        <p:blipFill>
          <a:blip r:embed="rId2"/>
          <a:stretch>
            <a:fillRect/>
          </a:stretch>
        </p:blipFill>
        <p:spPr>
          <a:xfrm>
            <a:off x="358993" y="1385574"/>
            <a:ext cx="6815529" cy="5173487"/>
          </a:xfrm>
          <a:prstGeom prst="rect">
            <a:avLst/>
          </a:prstGeom>
        </p:spPr>
      </p:pic>
      <p:pic>
        <p:nvPicPr>
          <p:cNvPr id="9" name="Picture 8"/>
          <p:cNvPicPr/>
          <p:nvPr/>
        </p:nvPicPr>
        <p:blipFill rotWithShape="1">
          <a:blip r:embed="rId3"/>
          <a:srcRect b="25379"/>
          <a:stretch/>
        </p:blipFill>
        <p:spPr bwMode="auto">
          <a:xfrm>
            <a:off x="7381082" y="3972317"/>
            <a:ext cx="4453890" cy="25196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061152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76275" y="137014"/>
            <a:ext cx="9302751" cy="847725"/>
          </a:xfrm>
        </p:spPr>
        <p:txBody>
          <a:bodyPr>
            <a:normAutofit/>
          </a:bodyPr>
          <a:lstStyle/>
          <a:p>
            <a:r>
              <a:rPr lang="en-GB" sz="4000" b="1" dirty="0"/>
              <a:t>Gesture Control</a:t>
            </a:r>
            <a:endParaRPr lang="en-GB" sz="4000" dirty="0"/>
          </a:p>
        </p:txBody>
      </p:sp>
      <p:pic>
        <p:nvPicPr>
          <p:cNvPr id="10" name="Picture 9"/>
          <p:cNvPicPr/>
          <p:nvPr/>
        </p:nvPicPr>
        <p:blipFill>
          <a:blip r:embed="rId2"/>
          <a:stretch>
            <a:fillRect/>
          </a:stretch>
        </p:blipFill>
        <p:spPr>
          <a:xfrm>
            <a:off x="5662296" y="1785999"/>
            <a:ext cx="4316730" cy="3442335"/>
          </a:xfrm>
          <a:prstGeom prst="rect">
            <a:avLst/>
          </a:prstGeom>
        </p:spPr>
      </p:pic>
      <p:pic>
        <p:nvPicPr>
          <p:cNvPr id="11" name="Picture 10"/>
          <p:cNvPicPr/>
          <p:nvPr/>
        </p:nvPicPr>
        <p:blipFill>
          <a:blip r:embed="rId3"/>
          <a:stretch>
            <a:fillRect/>
          </a:stretch>
        </p:blipFill>
        <p:spPr>
          <a:xfrm>
            <a:off x="313128" y="1785999"/>
            <a:ext cx="4355465" cy="3474085"/>
          </a:xfrm>
          <a:prstGeom prst="rect">
            <a:avLst/>
          </a:prstGeom>
        </p:spPr>
      </p:pic>
    </p:spTree>
    <p:extLst>
      <p:ext uri="{BB962C8B-B14F-4D97-AF65-F5344CB8AC3E}">
        <p14:creationId xmlns:p14="http://schemas.microsoft.com/office/powerpoint/2010/main" val="28782917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76275" y="110768"/>
            <a:ext cx="9302751" cy="847725"/>
          </a:xfrm>
        </p:spPr>
        <p:txBody>
          <a:bodyPr>
            <a:normAutofit/>
          </a:bodyPr>
          <a:lstStyle/>
          <a:p>
            <a:r>
              <a:rPr lang="en-GB" sz="4400" b="1" dirty="0"/>
              <a:t>QR Reader</a:t>
            </a:r>
            <a:endParaRPr lang="en-GB" sz="4400" dirty="0"/>
          </a:p>
        </p:txBody>
      </p:sp>
      <p:pic>
        <p:nvPicPr>
          <p:cNvPr id="3" name="Picture 2"/>
          <p:cNvPicPr>
            <a:picLocks noChangeAspect="1"/>
          </p:cNvPicPr>
          <p:nvPr/>
        </p:nvPicPr>
        <p:blipFill>
          <a:blip r:embed="rId2"/>
          <a:stretch>
            <a:fillRect/>
          </a:stretch>
        </p:blipFill>
        <p:spPr>
          <a:xfrm>
            <a:off x="676275" y="1187355"/>
            <a:ext cx="6334208" cy="5018236"/>
          </a:xfrm>
          <a:prstGeom prst="rect">
            <a:avLst/>
          </a:prstGeom>
        </p:spPr>
      </p:pic>
    </p:spTree>
    <p:extLst>
      <p:ext uri="{BB962C8B-B14F-4D97-AF65-F5344CB8AC3E}">
        <p14:creationId xmlns:p14="http://schemas.microsoft.com/office/powerpoint/2010/main" val="11579318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alpha val="70000"/>
          </a:schemeClr>
        </a:solidFill>
        <a:effectLst/>
      </p:bgPr>
    </p:bg>
    <p:spTree>
      <p:nvGrpSpPr>
        <p:cNvPr id="1" name=""/>
        <p:cNvGrpSpPr/>
        <p:nvPr/>
      </p:nvGrpSpPr>
      <p:grpSpPr>
        <a:xfrm>
          <a:off x="0" y="0"/>
          <a:ext cx="0" cy="0"/>
          <a:chOff x="0" y="0"/>
          <a:chExt cx="0" cy="0"/>
        </a:xfrm>
      </p:grpSpPr>
      <p:sp>
        <p:nvSpPr>
          <p:cNvPr id="12" name="Rectangle 11"/>
          <p:cNvSpPr/>
          <p:nvPr/>
        </p:nvSpPr>
        <p:spPr>
          <a:xfrm>
            <a:off x="3076574" y="387696"/>
            <a:ext cx="6096000" cy="1261884"/>
          </a:xfrm>
          <a:prstGeom prst="rect">
            <a:avLst/>
          </a:prstGeom>
        </p:spPr>
        <p:txBody>
          <a:bodyPr>
            <a:spAutoFit/>
          </a:bodyPr>
          <a:lstStyle/>
          <a:p>
            <a:pPr algn="ctr">
              <a:spcAft>
                <a:spcPts val="0"/>
              </a:spcAft>
            </a:pPr>
            <a:r>
              <a:rPr lang="en-US" sz="2000" b="1" dirty="0">
                <a:solidFill>
                  <a:srgbClr val="000000"/>
                </a:solidFill>
                <a:latin typeface="Arial" panose="020B0604020202020204" pitchFamily="34" charset="0"/>
                <a:ea typeface="Arial" panose="020B0604020202020204" pitchFamily="34" charset="0"/>
              </a:rPr>
              <a:t>Department of Computer Applications</a:t>
            </a:r>
            <a:r>
              <a:rPr lang="en-US" sz="1600" dirty="0">
                <a:solidFill>
                  <a:srgbClr val="000000"/>
                </a:solidFill>
                <a:latin typeface="Arial" panose="020B0604020202020204" pitchFamily="34" charset="0"/>
                <a:ea typeface="Arial" panose="020B0604020202020204" pitchFamily="34" charset="0"/>
              </a:rPr>
              <a:t/>
            </a:r>
            <a:br>
              <a:rPr lang="en-US" sz="1600" dirty="0">
                <a:solidFill>
                  <a:srgbClr val="000000"/>
                </a:solidFill>
                <a:latin typeface="Arial" panose="020B0604020202020204" pitchFamily="34" charset="0"/>
                <a:ea typeface="Arial" panose="020B0604020202020204" pitchFamily="34" charset="0"/>
              </a:rPr>
            </a:br>
            <a:endParaRPr lang="en-US" sz="1600" dirty="0">
              <a:solidFill>
                <a:srgbClr val="000000"/>
              </a:solidFill>
              <a:latin typeface="Arial" panose="020B0604020202020204" pitchFamily="34" charset="0"/>
              <a:ea typeface="Arial" panose="020B0604020202020204" pitchFamily="34" charset="0"/>
            </a:endParaRPr>
          </a:p>
          <a:p>
            <a:pPr algn="ctr">
              <a:spcAft>
                <a:spcPts val="0"/>
              </a:spcAft>
            </a:pPr>
            <a:r>
              <a:rPr lang="en-US" sz="2000" b="1" dirty="0" smtClean="0">
                <a:solidFill>
                  <a:srgbClr val="000000"/>
                </a:solidFill>
                <a:latin typeface="Arial" panose="020B0604020202020204" pitchFamily="34" charset="0"/>
                <a:ea typeface="Arial" panose="020B0604020202020204" pitchFamily="34" charset="0"/>
              </a:rPr>
              <a:t>GALGOTIAS COLLEGE OF ENGINEERING AND TECHNOLOGY</a:t>
            </a:r>
            <a:endParaRPr lang="en-GB" b="1" dirty="0">
              <a:effectLst/>
              <a:latin typeface="Times New Roman" panose="02020603050405020304" pitchFamily="18" charset="0"/>
              <a:ea typeface="Times New Roman" panose="02020603050405020304" pitchFamily="18"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094" y="2326522"/>
            <a:ext cx="1115476" cy="1103285"/>
          </a:xfrm>
          <a:prstGeom prst="rect">
            <a:avLst/>
          </a:prstGeom>
        </p:spPr>
      </p:pic>
      <p:sp>
        <p:nvSpPr>
          <p:cNvPr id="18" name="Rectangle 17"/>
          <p:cNvSpPr/>
          <p:nvPr/>
        </p:nvSpPr>
        <p:spPr>
          <a:xfrm>
            <a:off x="2895600" y="4363781"/>
            <a:ext cx="6096000" cy="1277273"/>
          </a:xfrm>
          <a:prstGeom prst="rect">
            <a:avLst/>
          </a:prstGeom>
        </p:spPr>
        <p:txBody>
          <a:bodyPr>
            <a:spAutoFit/>
          </a:bodyPr>
          <a:lstStyle/>
          <a:p>
            <a:pPr algn="ctr">
              <a:spcAft>
                <a:spcPts val="0"/>
              </a:spcAft>
            </a:pPr>
            <a:r>
              <a:rPr lang="en-US" sz="1200" b="1" dirty="0" smtClean="0">
                <a:solidFill>
                  <a:srgbClr val="000000"/>
                </a:solidFill>
                <a:latin typeface="Arial" panose="020B0604020202020204" pitchFamily="34" charset="0"/>
                <a:ea typeface="Arial" panose="020B0604020202020204" pitchFamily="34" charset="0"/>
              </a:rPr>
              <a:t>A</a:t>
            </a:r>
            <a:endParaRPr lang="en-GB" sz="1100" dirty="0">
              <a:latin typeface="Times New Roman" panose="02020603050405020304" pitchFamily="18" charset="0"/>
              <a:ea typeface="Times New Roman" panose="02020603050405020304" pitchFamily="18" charset="0"/>
            </a:endParaRPr>
          </a:p>
          <a:p>
            <a:pPr algn="ctr">
              <a:spcAft>
                <a:spcPts val="0"/>
              </a:spcAft>
            </a:pPr>
            <a:r>
              <a:rPr lang="en-US" sz="1200" b="1" dirty="0" smtClean="0">
                <a:solidFill>
                  <a:srgbClr val="000000"/>
                </a:solidFill>
                <a:latin typeface="Arial" panose="020B0604020202020204" pitchFamily="34" charset="0"/>
                <a:ea typeface="Arial" panose="020B0604020202020204" pitchFamily="34" charset="0"/>
              </a:rPr>
              <a:t>Presentation on</a:t>
            </a:r>
            <a:endParaRPr lang="en-GB" sz="1100" dirty="0" smtClean="0">
              <a:latin typeface="Times New Roman" panose="02020603050405020304" pitchFamily="18" charset="0"/>
              <a:ea typeface="Times New Roman" panose="02020603050405020304" pitchFamily="18" charset="0"/>
            </a:endParaRPr>
          </a:p>
          <a:p>
            <a:pPr algn="ctr">
              <a:spcAft>
                <a:spcPts val="0"/>
              </a:spcAft>
            </a:pPr>
            <a:r>
              <a:rPr lang="en-US" sz="1100" dirty="0">
                <a:solidFill>
                  <a:srgbClr val="000000"/>
                </a:solidFill>
                <a:latin typeface="Arial" panose="020B0604020202020204" pitchFamily="34" charset="0"/>
                <a:ea typeface="Arial" panose="020B0604020202020204" pitchFamily="34" charset="0"/>
              </a:rPr>
              <a:t> </a:t>
            </a:r>
            <a:endParaRPr lang="en-GB" sz="1100" dirty="0">
              <a:latin typeface="Times New Roman" panose="02020603050405020304" pitchFamily="18" charset="0"/>
              <a:ea typeface="Times New Roman" panose="02020603050405020304" pitchFamily="18" charset="0"/>
            </a:endParaRPr>
          </a:p>
          <a:p>
            <a:pPr algn="ctr">
              <a:spcAft>
                <a:spcPts val="0"/>
              </a:spcAft>
            </a:pPr>
            <a:r>
              <a:rPr lang="en-US" b="1" i="1" dirty="0">
                <a:solidFill>
                  <a:srgbClr val="000000"/>
                </a:solidFill>
                <a:latin typeface="Arial" panose="020B0604020202020204" pitchFamily="34" charset="0"/>
                <a:ea typeface="Arial" panose="020B0604020202020204" pitchFamily="34" charset="0"/>
              </a:rPr>
              <a:t>“IMAGE PROCESSING </a:t>
            </a:r>
            <a:r>
              <a:rPr lang="en-US" b="1" i="1" dirty="0" smtClean="0">
                <a:solidFill>
                  <a:srgbClr val="000000"/>
                </a:solidFill>
                <a:latin typeface="Arial" panose="020B0604020202020204" pitchFamily="34" charset="0"/>
                <a:ea typeface="Arial" panose="020B0604020202020204" pitchFamily="34" charset="0"/>
              </a:rPr>
              <a:t>ASSISTANT”</a:t>
            </a:r>
            <a:endParaRPr lang="en-GB" sz="1100" dirty="0">
              <a:latin typeface="Times New Roman" panose="02020603050405020304" pitchFamily="18" charset="0"/>
              <a:ea typeface="Times New Roman" panose="02020603050405020304" pitchFamily="18" charset="0"/>
            </a:endParaRPr>
          </a:p>
          <a:p>
            <a:pPr algn="ctr">
              <a:spcAft>
                <a:spcPts val="0"/>
              </a:spcAft>
            </a:pPr>
            <a:r>
              <a:rPr lang="en-US" sz="1200" dirty="0">
                <a:solidFill>
                  <a:srgbClr val="000000"/>
                </a:solidFill>
                <a:latin typeface="Arial" panose="020B0604020202020204" pitchFamily="34" charset="0"/>
                <a:ea typeface="Arial" panose="020B0604020202020204" pitchFamily="34" charset="0"/>
              </a:rPr>
              <a:t> </a:t>
            </a:r>
            <a:endParaRPr lang="en-GB" sz="1100" dirty="0">
              <a:latin typeface="Times New Roman" panose="02020603050405020304" pitchFamily="18" charset="0"/>
              <a:ea typeface="Times New Roman" panose="02020603050405020304" pitchFamily="18" charset="0"/>
            </a:endParaRPr>
          </a:p>
          <a:p>
            <a:pPr algn="ctr">
              <a:spcAft>
                <a:spcPts val="0"/>
              </a:spcAft>
            </a:pPr>
            <a:r>
              <a:rPr lang="en-US" sz="1200" dirty="0">
                <a:solidFill>
                  <a:srgbClr val="000000"/>
                </a:solidFill>
                <a:latin typeface="Arial" panose="020B0604020202020204" pitchFamily="34" charset="0"/>
                <a:ea typeface="Arial" panose="020B0604020202020204" pitchFamily="34" charset="0"/>
              </a:rPr>
              <a:t>MCA III Semester (Session: 2022-23)</a:t>
            </a:r>
            <a:endParaRPr lang="en-GB" sz="1100" dirty="0">
              <a:effectLst/>
              <a:latin typeface="Times New Roman" panose="02020603050405020304" pitchFamily="18" charset="0"/>
              <a:ea typeface="Times New Roman" panose="02020603050405020304" pitchFamily="18" charset="0"/>
            </a:endParaRPr>
          </a:p>
        </p:txBody>
      </p:sp>
      <p:sp>
        <p:nvSpPr>
          <p:cNvPr id="19" name="Rectangle 18"/>
          <p:cNvSpPr/>
          <p:nvPr/>
        </p:nvSpPr>
        <p:spPr>
          <a:xfrm>
            <a:off x="47624" y="5550754"/>
            <a:ext cx="6096000" cy="830997"/>
          </a:xfrm>
          <a:prstGeom prst="rect">
            <a:avLst/>
          </a:prstGeom>
        </p:spPr>
        <p:txBody>
          <a:bodyPr>
            <a:spAutoFit/>
          </a:bodyPr>
          <a:lstStyle/>
          <a:p>
            <a:endParaRPr lang="en-GB" sz="1600" dirty="0">
              <a:solidFill>
                <a:srgbClr val="000000"/>
              </a:solidFill>
              <a:latin typeface="Arial" panose="020B0604020202020204" pitchFamily="34" charset="0"/>
            </a:endParaRPr>
          </a:p>
          <a:p>
            <a:r>
              <a:rPr lang="en-GB" sz="1600" dirty="0">
                <a:solidFill>
                  <a:srgbClr val="000000"/>
                </a:solidFill>
                <a:latin typeface="Arial" panose="020B0604020202020204" pitchFamily="34" charset="0"/>
              </a:rPr>
              <a:t> </a:t>
            </a:r>
            <a:r>
              <a:rPr lang="en-GB" b="1" dirty="0">
                <a:solidFill>
                  <a:srgbClr val="000000"/>
                </a:solidFill>
                <a:latin typeface="Arial" panose="020B0604020202020204" pitchFamily="34" charset="0"/>
              </a:rPr>
              <a:t>Submitted </a:t>
            </a:r>
            <a:r>
              <a:rPr lang="en-GB" b="1" dirty="0" smtClean="0">
                <a:solidFill>
                  <a:srgbClr val="000000"/>
                </a:solidFill>
                <a:latin typeface="Arial" panose="020B0604020202020204" pitchFamily="34" charset="0"/>
              </a:rPr>
              <a:t>to:</a:t>
            </a:r>
          </a:p>
          <a:p>
            <a:r>
              <a:rPr lang="en-GB" sz="1400" b="1" dirty="0">
                <a:solidFill>
                  <a:srgbClr val="000000"/>
                </a:solidFill>
                <a:latin typeface="Arial" panose="020B0604020202020204" pitchFamily="34" charset="0"/>
              </a:rPr>
              <a:t> </a:t>
            </a:r>
            <a:r>
              <a:rPr lang="en-GB" sz="1400" dirty="0" smtClean="0">
                <a:solidFill>
                  <a:srgbClr val="000000"/>
                </a:solidFill>
                <a:latin typeface="Arial" panose="020B0604020202020204" pitchFamily="34" charset="0"/>
              </a:rPr>
              <a:t>Mr</a:t>
            </a:r>
            <a:r>
              <a:rPr lang="en-GB" sz="1400" dirty="0">
                <a:solidFill>
                  <a:srgbClr val="000000"/>
                </a:solidFill>
                <a:latin typeface="Arial" panose="020B0604020202020204" pitchFamily="34" charset="0"/>
              </a:rPr>
              <a:t>. </a:t>
            </a:r>
            <a:r>
              <a:rPr lang="en-GB" sz="1400" dirty="0" err="1">
                <a:solidFill>
                  <a:srgbClr val="000000"/>
                </a:solidFill>
                <a:latin typeface="Arial" panose="020B0604020202020204" pitchFamily="34" charset="0"/>
              </a:rPr>
              <a:t>Sanjaya</a:t>
            </a:r>
            <a:r>
              <a:rPr lang="en-GB" sz="1400" dirty="0">
                <a:solidFill>
                  <a:srgbClr val="000000"/>
                </a:solidFill>
                <a:latin typeface="Arial" panose="020B0604020202020204" pitchFamily="34" charset="0"/>
              </a:rPr>
              <a:t> </a:t>
            </a:r>
            <a:r>
              <a:rPr lang="en-GB" sz="1400" dirty="0" err="1">
                <a:solidFill>
                  <a:srgbClr val="000000"/>
                </a:solidFill>
                <a:latin typeface="Arial" panose="020B0604020202020204" pitchFamily="34" charset="0"/>
              </a:rPr>
              <a:t>Tripathi</a:t>
            </a:r>
            <a:r>
              <a:rPr lang="en-GB" sz="1400" dirty="0">
                <a:solidFill>
                  <a:srgbClr val="000000"/>
                </a:solidFill>
                <a:latin typeface="Arial" panose="020B0604020202020204" pitchFamily="34" charset="0"/>
              </a:rPr>
              <a:t> </a:t>
            </a:r>
            <a:endParaRPr lang="en-GB" dirty="0"/>
          </a:p>
        </p:txBody>
      </p:sp>
      <p:sp>
        <p:nvSpPr>
          <p:cNvPr id="21" name="Rectangle 20"/>
          <p:cNvSpPr/>
          <p:nvPr/>
        </p:nvSpPr>
        <p:spPr>
          <a:xfrm>
            <a:off x="8819417" y="4335036"/>
            <a:ext cx="3372583" cy="2431435"/>
          </a:xfrm>
          <a:prstGeom prst="rect">
            <a:avLst/>
          </a:prstGeom>
        </p:spPr>
        <p:txBody>
          <a:bodyPr wrap="square">
            <a:spAutoFit/>
          </a:bodyPr>
          <a:lstStyle/>
          <a:p>
            <a:pPr>
              <a:lnSpc>
                <a:spcPct val="200000"/>
              </a:lnSpc>
            </a:pPr>
            <a:endParaRPr lang="en-GB" sz="1600" dirty="0" smtClean="0">
              <a:solidFill>
                <a:srgbClr val="000000"/>
              </a:solidFill>
              <a:latin typeface="Arial" panose="020B0604020202020204" pitchFamily="34" charset="0"/>
            </a:endParaRPr>
          </a:p>
          <a:p>
            <a:pPr>
              <a:lnSpc>
                <a:spcPct val="200000"/>
              </a:lnSpc>
            </a:pPr>
            <a:r>
              <a:rPr lang="en-GB" b="1" dirty="0" smtClean="0">
                <a:solidFill>
                  <a:srgbClr val="000000"/>
                </a:solidFill>
                <a:latin typeface="Arial" panose="020B0604020202020204" pitchFamily="34" charset="0"/>
              </a:rPr>
              <a:t>Submitted By:</a:t>
            </a:r>
          </a:p>
          <a:p>
            <a:pPr marL="285750" indent="-285750">
              <a:lnSpc>
                <a:spcPct val="200000"/>
              </a:lnSpc>
              <a:buFont typeface="Arial" panose="020B0604020202020204" pitchFamily="34" charset="0"/>
              <a:buChar char="•"/>
            </a:pPr>
            <a:r>
              <a:rPr lang="en-GB" sz="1400" b="1" dirty="0" smtClean="0">
                <a:solidFill>
                  <a:srgbClr val="000000"/>
                </a:solidFill>
                <a:latin typeface="Arial" panose="020B0604020202020204" pitchFamily="34" charset="0"/>
              </a:rPr>
              <a:t>Anurag </a:t>
            </a:r>
            <a:r>
              <a:rPr lang="en-GB" sz="1400" b="1" dirty="0" smtClean="0">
                <a:solidFill>
                  <a:srgbClr val="000000"/>
                </a:solidFill>
                <a:latin typeface="Arial" panose="020B0604020202020204" pitchFamily="34" charset="0"/>
              </a:rPr>
              <a:t>Singh   2100970140014</a:t>
            </a:r>
            <a:endParaRPr lang="en-GB" sz="1400" b="1" dirty="0" smtClean="0">
              <a:solidFill>
                <a:srgbClr val="000000"/>
              </a:solidFill>
              <a:latin typeface="Arial" panose="020B0604020202020204" pitchFamily="34" charset="0"/>
            </a:endParaRPr>
          </a:p>
          <a:p>
            <a:pPr marL="285750" indent="-285750">
              <a:lnSpc>
                <a:spcPct val="200000"/>
              </a:lnSpc>
              <a:buFont typeface="Arial" panose="020B0604020202020204" pitchFamily="34" charset="0"/>
              <a:buChar char="•"/>
            </a:pPr>
            <a:r>
              <a:rPr lang="en-GB" sz="1400" b="1" dirty="0" err="1" smtClean="0">
                <a:solidFill>
                  <a:srgbClr val="000000"/>
                </a:solidFill>
                <a:latin typeface="Arial" panose="020B0604020202020204" pitchFamily="34" charset="0"/>
              </a:rPr>
              <a:t>Dhruv</a:t>
            </a:r>
            <a:r>
              <a:rPr lang="en-GB" sz="1400" b="1" dirty="0" smtClean="0">
                <a:solidFill>
                  <a:srgbClr val="000000"/>
                </a:solidFill>
                <a:latin typeface="Arial" panose="020B0604020202020204" pitchFamily="34" charset="0"/>
              </a:rPr>
              <a:t> </a:t>
            </a:r>
            <a:r>
              <a:rPr lang="en-GB" sz="1400" b="1" dirty="0" smtClean="0">
                <a:solidFill>
                  <a:srgbClr val="000000"/>
                </a:solidFill>
                <a:latin typeface="Arial" panose="020B0604020202020204" pitchFamily="34" charset="0"/>
              </a:rPr>
              <a:t>Singh      2100970140020</a:t>
            </a:r>
            <a:endParaRPr lang="en-GB" sz="1400" b="1" dirty="0" smtClean="0">
              <a:solidFill>
                <a:srgbClr val="000000"/>
              </a:solidFill>
              <a:latin typeface="Arial" panose="020B0604020202020204" pitchFamily="34" charset="0"/>
            </a:endParaRPr>
          </a:p>
          <a:p>
            <a:pPr marL="285750" indent="-285750">
              <a:lnSpc>
                <a:spcPct val="200000"/>
              </a:lnSpc>
              <a:buFont typeface="Arial" panose="020B0604020202020204" pitchFamily="34" charset="0"/>
              <a:buChar char="•"/>
            </a:pPr>
            <a:r>
              <a:rPr lang="en-GB" sz="1400" b="1" dirty="0" err="1">
                <a:solidFill>
                  <a:srgbClr val="000000"/>
                </a:solidFill>
                <a:latin typeface="Arial" panose="020B0604020202020204" pitchFamily="34" charset="0"/>
              </a:rPr>
              <a:t>Abhilakh</a:t>
            </a:r>
            <a:r>
              <a:rPr lang="en-GB" sz="1400" b="1" dirty="0">
                <a:solidFill>
                  <a:srgbClr val="000000"/>
                </a:solidFill>
                <a:latin typeface="Arial" panose="020B0604020202020204" pitchFamily="34" charset="0"/>
              </a:rPr>
              <a:t> </a:t>
            </a:r>
            <a:r>
              <a:rPr lang="en-GB" sz="1400" b="1" dirty="0" smtClean="0">
                <a:solidFill>
                  <a:srgbClr val="000000"/>
                </a:solidFill>
                <a:latin typeface="Arial" panose="020B0604020202020204" pitchFamily="34" charset="0"/>
              </a:rPr>
              <a:t>Singh 2100970140002</a:t>
            </a:r>
            <a:endParaRPr lang="en-GB" dirty="0"/>
          </a:p>
        </p:txBody>
      </p:sp>
    </p:spTree>
    <p:extLst>
      <p:ext uri="{BB962C8B-B14F-4D97-AF65-F5344CB8AC3E}">
        <p14:creationId xmlns:p14="http://schemas.microsoft.com/office/powerpoint/2010/main" val="19143316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76275" y="409575"/>
            <a:ext cx="9302751" cy="847725"/>
          </a:xfrm>
        </p:spPr>
        <p:txBody>
          <a:bodyPr>
            <a:normAutofit/>
          </a:bodyPr>
          <a:lstStyle/>
          <a:p>
            <a:r>
              <a:rPr lang="en-GB" sz="4400" b="1" dirty="0" smtClean="0"/>
              <a:t>5. </a:t>
            </a:r>
            <a:r>
              <a:rPr lang="en-GB" sz="4400" b="1" dirty="0"/>
              <a:t>LIBRARIES </a:t>
            </a:r>
          </a:p>
        </p:txBody>
      </p:sp>
      <p:sp>
        <p:nvSpPr>
          <p:cNvPr id="7" name="Content Placeholder 6"/>
          <p:cNvSpPr>
            <a:spLocks noGrp="1"/>
          </p:cNvSpPr>
          <p:nvPr>
            <p:ph idx="1"/>
          </p:nvPr>
        </p:nvSpPr>
        <p:spPr>
          <a:xfrm>
            <a:off x="552451" y="1409700"/>
            <a:ext cx="10131425" cy="6334125"/>
          </a:xfrm>
        </p:spPr>
        <p:txBody>
          <a:bodyPr anchor="t">
            <a:normAutofit/>
          </a:bodyPr>
          <a:lstStyle/>
          <a:p>
            <a:pPr marL="0" indent="0">
              <a:lnSpc>
                <a:spcPct val="150000"/>
              </a:lnSpc>
              <a:buNone/>
            </a:pPr>
            <a:r>
              <a:rPr lang="en-GB" sz="2400" b="1" dirty="0" err="1" smtClean="0"/>
              <a:t>OpenCV</a:t>
            </a:r>
            <a:r>
              <a:rPr lang="en-GB" sz="2400" b="1" dirty="0" smtClean="0"/>
              <a:t>: </a:t>
            </a:r>
          </a:p>
          <a:p>
            <a:pPr lvl="1">
              <a:lnSpc>
                <a:spcPct val="150000"/>
              </a:lnSpc>
            </a:pPr>
            <a:r>
              <a:rPr lang="en-GB" sz="1400" dirty="0" err="1" smtClean="0"/>
              <a:t>OpenCV</a:t>
            </a:r>
            <a:r>
              <a:rPr lang="en-GB" sz="1400" dirty="0" smtClean="0"/>
              <a:t> </a:t>
            </a:r>
            <a:r>
              <a:rPr lang="en-GB" sz="1400" dirty="0"/>
              <a:t>(Open Source Computer Vision Library) is one of the most widely used libraries for computer vision applications. </a:t>
            </a:r>
            <a:r>
              <a:rPr lang="en-GB" sz="1400" dirty="0" err="1"/>
              <a:t>OpenCV</a:t>
            </a:r>
            <a:r>
              <a:rPr lang="en-GB" sz="1400" dirty="0"/>
              <a:t>-Python is the Python API for </a:t>
            </a:r>
            <a:r>
              <a:rPr lang="en-GB" sz="1400" dirty="0" err="1"/>
              <a:t>OpenCV</a:t>
            </a:r>
            <a:r>
              <a:rPr lang="en-GB" sz="1400" dirty="0"/>
              <a:t>. </a:t>
            </a:r>
          </a:p>
          <a:p>
            <a:pPr lvl="1"/>
            <a:r>
              <a:rPr lang="en-GB" sz="1400" dirty="0"/>
              <a:t>Converting images from one </a:t>
            </a:r>
            <a:r>
              <a:rPr lang="en-GB" sz="1400" dirty="0" err="1"/>
              <a:t>color</a:t>
            </a:r>
            <a:r>
              <a:rPr lang="en-GB" sz="1400" dirty="0"/>
              <a:t> space to another i.e. like between BGR and HSV, BGR and </a:t>
            </a:r>
            <a:r>
              <a:rPr lang="en-GB" sz="1400" dirty="0" err="1"/>
              <a:t>gray</a:t>
            </a:r>
            <a:r>
              <a:rPr lang="en-GB" sz="1400" dirty="0"/>
              <a:t> etc. </a:t>
            </a:r>
            <a:r>
              <a:rPr lang="en-GB" sz="1400" dirty="0" smtClean="0"/>
              <a:t> </a:t>
            </a:r>
            <a:endParaRPr lang="en-GB" sz="1400" dirty="0"/>
          </a:p>
          <a:p>
            <a:pPr lvl="1"/>
            <a:r>
              <a:rPr lang="en-GB" sz="1400" dirty="0" smtClean="0"/>
              <a:t>Smoothing </a:t>
            </a:r>
            <a:r>
              <a:rPr lang="en-GB" sz="1400" dirty="0"/>
              <a:t>of images, like, applying custom filters to images and blurring of images</a:t>
            </a:r>
            <a:r>
              <a:rPr lang="en-GB" sz="1800" dirty="0"/>
              <a:t>. </a:t>
            </a:r>
            <a:endParaRPr lang="en-GB" sz="1800" b="1" dirty="0" smtClean="0"/>
          </a:p>
          <a:p>
            <a:pPr marL="0" indent="0">
              <a:lnSpc>
                <a:spcPct val="150000"/>
              </a:lnSpc>
              <a:buNone/>
            </a:pPr>
            <a:r>
              <a:rPr lang="en-GB" sz="2400" b="1" dirty="0" err="1" smtClean="0"/>
              <a:t>Scikit</a:t>
            </a:r>
            <a:r>
              <a:rPr lang="en-GB" sz="2400" b="1" dirty="0" smtClean="0"/>
              <a:t>-image:</a:t>
            </a:r>
          </a:p>
          <a:p>
            <a:pPr lvl="1">
              <a:lnSpc>
                <a:spcPct val="150000"/>
              </a:lnSpc>
            </a:pPr>
            <a:r>
              <a:rPr lang="en-GB" sz="1400" dirty="0" smtClean="0"/>
              <a:t>It </a:t>
            </a:r>
            <a:r>
              <a:rPr lang="en-GB" sz="1400" dirty="0"/>
              <a:t>makes use of machine learning with built-in functions and can perform complex operations on images with just a few functions. </a:t>
            </a:r>
            <a:r>
              <a:rPr lang="en-GB" sz="1400" dirty="0" smtClean="0"/>
              <a:t>It </a:t>
            </a:r>
            <a:r>
              <a:rPr lang="en-GB" sz="1400" dirty="0"/>
              <a:t>works with </a:t>
            </a:r>
            <a:r>
              <a:rPr lang="en-GB" sz="1400" dirty="0" err="1"/>
              <a:t>numpy</a:t>
            </a:r>
            <a:r>
              <a:rPr lang="en-GB" sz="1400" dirty="0"/>
              <a:t> arrays and is a fairly simple library </a:t>
            </a:r>
            <a:endParaRPr lang="en-GB" sz="1400" dirty="0" smtClean="0"/>
          </a:p>
          <a:p>
            <a:pPr lvl="1"/>
            <a:r>
              <a:rPr lang="en-GB" sz="1400" dirty="0" smtClean="0"/>
              <a:t>To </a:t>
            </a:r>
            <a:r>
              <a:rPr lang="en-GB" sz="1400" dirty="0"/>
              <a:t>implement </a:t>
            </a:r>
            <a:r>
              <a:rPr lang="en-GB" sz="1400" dirty="0" err="1"/>
              <a:t>gaussian</a:t>
            </a:r>
            <a:r>
              <a:rPr lang="en-GB" sz="1400" dirty="0"/>
              <a:t> smoothing use </a:t>
            </a:r>
            <a:r>
              <a:rPr lang="en-GB" sz="1400" b="1" dirty="0" err="1"/>
              <a:t>gaussian</a:t>
            </a:r>
            <a:r>
              <a:rPr lang="en-GB" sz="1400" b="1" dirty="0"/>
              <a:t>() </a:t>
            </a:r>
            <a:r>
              <a:rPr lang="en-GB" sz="1400" dirty="0"/>
              <a:t>method in the </a:t>
            </a:r>
            <a:r>
              <a:rPr lang="en-GB" sz="1400" b="1" dirty="0"/>
              <a:t>filters </a:t>
            </a:r>
            <a:r>
              <a:rPr lang="en-GB" sz="1400" dirty="0"/>
              <a:t>module. </a:t>
            </a:r>
            <a:endParaRPr lang="en-GB" sz="1400" dirty="0" smtClean="0"/>
          </a:p>
          <a:p>
            <a:pPr lvl="1"/>
            <a:r>
              <a:rPr lang="en-GB" sz="1400" dirty="0" smtClean="0"/>
              <a:t>To </a:t>
            </a:r>
            <a:r>
              <a:rPr lang="en-GB" sz="1400" dirty="0"/>
              <a:t>rotate the image use </a:t>
            </a:r>
            <a:r>
              <a:rPr lang="en-GB" sz="1400" b="1" dirty="0"/>
              <a:t>rotate() </a:t>
            </a:r>
            <a:r>
              <a:rPr lang="en-GB" sz="1400" dirty="0"/>
              <a:t>function under the </a:t>
            </a:r>
            <a:r>
              <a:rPr lang="en-GB" sz="1400" b="1" dirty="0"/>
              <a:t>transform </a:t>
            </a:r>
            <a:r>
              <a:rPr lang="en-GB" sz="1400" dirty="0"/>
              <a:t>module. </a:t>
            </a:r>
            <a:endParaRPr lang="en-GB" sz="1400" dirty="0" smtClean="0"/>
          </a:p>
          <a:p>
            <a:pPr lvl="1"/>
            <a:r>
              <a:rPr lang="en-GB" sz="1400" dirty="0" smtClean="0"/>
              <a:t>To </a:t>
            </a:r>
            <a:r>
              <a:rPr lang="en-GB" sz="1400" dirty="0"/>
              <a:t>rescale the image use </a:t>
            </a:r>
            <a:r>
              <a:rPr lang="en-GB" sz="1400" b="1" dirty="0"/>
              <a:t>rescale() </a:t>
            </a:r>
            <a:r>
              <a:rPr lang="en-GB" sz="1400" dirty="0"/>
              <a:t>function from the </a:t>
            </a:r>
            <a:r>
              <a:rPr lang="en-GB" sz="1400" b="1" dirty="0"/>
              <a:t>transform </a:t>
            </a:r>
            <a:r>
              <a:rPr lang="en-GB" sz="1400" dirty="0"/>
              <a:t>module. </a:t>
            </a:r>
          </a:p>
          <a:p>
            <a:pPr lvl="1">
              <a:lnSpc>
                <a:spcPct val="150000"/>
              </a:lnSpc>
            </a:pPr>
            <a:endParaRPr lang="en-GB" sz="2200" b="1" dirty="0" smtClean="0"/>
          </a:p>
        </p:txBody>
      </p:sp>
    </p:spTree>
    <p:extLst>
      <p:ext uri="{BB962C8B-B14F-4D97-AF65-F5344CB8AC3E}">
        <p14:creationId xmlns:p14="http://schemas.microsoft.com/office/powerpoint/2010/main" val="3065107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76275" y="409575"/>
            <a:ext cx="9302751" cy="847725"/>
          </a:xfrm>
        </p:spPr>
        <p:txBody>
          <a:bodyPr>
            <a:normAutofit/>
          </a:bodyPr>
          <a:lstStyle/>
          <a:p>
            <a:r>
              <a:rPr lang="en-GB" sz="4400" b="1" dirty="0" smtClean="0"/>
              <a:t>5. </a:t>
            </a:r>
            <a:r>
              <a:rPr lang="en-GB" sz="4400" b="1" dirty="0"/>
              <a:t>LIBRARIES </a:t>
            </a:r>
          </a:p>
        </p:txBody>
      </p:sp>
      <p:sp>
        <p:nvSpPr>
          <p:cNvPr id="7" name="Content Placeholder 6"/>
          <p:cNvSpPr>
            <a:spLocks noGrp="1"/>
          </p:cNvSpPr>
          <p:nvPr>
            <p:ph idx="1"/>
          </p:nvPr>
        </p:nvSpPr>
        <p:spPr>
          <a:xfrm>
            <a:off x="552451" y="1409700"/>
            <a:ext cx="10131425" cy="6334125"/>
          </a:xfrm>
        </p:spPr>
        <p:txBody>
          <a:bodyPr anchor="t">
            <a:normAutofit/>
          </a:bodyPr>
          <a:lstStyle/>
          <a:p>
            <a:pPr marL="0" indent="0">
              <a:lnSpc>
                <a:spcPct val="150000"/>
              </a:lnSpc>
              <a:buNone/>
            </a:pPr>
            <a:r>
              <a:rPr lang="en-GB" sz="2400" b="1" dirty="0"/>
              <a:t>PIL/pillow: </a:t>
            </a:r>
          </a:p>
          <a:p>
            <a:pPr lvl="1">
              <a:lnSpc>
                <a:spcPct val="150000"/>
              </a:lnSpc>
            </a:pPr>
            <a:r>
              <a:rPr lang="en-GB" sz="1400" dirty="0"/>
              <a:t>PIL stands for Python Image Library and Pillow is the friendly PIL fork by Alex Clark and </a:t>
            </a:r>
            <a:endParaRPr lang="en-GB" sz="1400" dirty="0" smtClean="0"/>
          </a:p>
          <a:p>
            <a:pPr lvl="1">
              <a:lnSpc>
                <a:spcPct val="150000"/>
              </a:lnSpc>
            </a:pPr>
            <a:r>
              <a:rPr lang="en-GB" sz="1400" dirty="0"/>
              <a:t>It supports a wide range of image formats like PPM, JPEG, TIFF, GIF, PNG, and BMP</a:t>
            </a:r>
            <a:r>
              <a:rPr lang="en-GB" sz="1400" dirty="0" smtClean="0"/>
              <a:t>.</a:t>
            </a:r>
          </a:p>
          <a:p>
            <a:pPr lvl="1">
              <a:lnSpc>
                <a:spcPct val="150000"/>
              </a:lnSpc>
            </a:pPr>
            <a:r>
              <a:rPr lang="en-GB" sz="1400" dirty="0"/>
              <a:t>It can help you perform several operations on images like rotating, resizing, cropping, </a:t>
            </a:r>
            <a:r>
              <a:rPr lang="en-GB" sz="1400" dirty="0" err="1"/>
              <a:t>grayscaling</a:t>
            </a:r>
            <a:r>
              <a:rPr lang="en-GB" sz="1400" dirty="0"/>
              <a:t> etc</a:t>
            </a:r>
            <a:r>
              <a:rPr lang="en-GB" sz="1400" dirty="0" smtClean="0"/>
              <a:t>.</a:t>
            </a:r>
          </a:p>
          <a:p>
            <a:pPr marL="0" indent="0">
              <a:lnSpc>
                <a:spcPct val="150000"/>
              </a:lnSpc>
              <a:buNone/>
            </a:pPr>
            <a:r>
              <a:rPr lang="en-GB" sz="2400" b="1" dirty="0" err="1"/>
              <a:t>NumPy</a:t>
            </a:r>
            <a:r>
              <a:rPr lang="en-GB" sz="2400" b="1" dirty="0"/>
              <a:t>:</a:t>
            </a:r>
          </a:p>
          <a:p>
            <a:pPr lvl="1">
              <a:lnSpc>
                <a:spcPct val="150000"/>
              </a:lnSpc>
            </a:pPr>
            <a:r>
              <a:rPr lang="en-GB" dirty="0"/>
              <a:t>With this library you can also perform simple image techniques, such as flipping images, extracting features, and </a:t>
            </a:r>
            <a:r>
              <a:rPr lang="en-GB" dirty="0" err="1"/>
              <a:t>analyzing</a:t>
            </a:r>
            <a:r>
              <a:rPr lang="en-GB" dirty="0"/>
              <a:t> </a:t>
            </a:r>
            <a:r>
              <a:rPr lang="en-GB" dirty="0" smtClean="0"/>
              <a:t>them.</a:t>
            </a:r>
          </a:p>
          <a:p>
            <a:pPr lvl="1">
              <a:lnSpc>
                <a:spcPct val="150000"/>
              </a:lnSpc>
            </a:pPr>
            <a:r>
              <a:rPr lang="en-GB" dirty="0"/>
              <a:t>Images can be represented by </a:t>
            </a:r>
            <a:r>
              <a:rPr lang="en-GB" dirty="0" err="1"/>
              <a:t>numpy</a:t>
            </a:r>
            <a:r>
              <a:rPr lang="en-GB" dirty="0"/>
              <a:t> multi-dimensional arrays and so their type is </a:t>
            </a:r>
            <a:r>
              <a:rPr lang="en-GB" dirty="0" err="1"/>
              <a:t>NdArrays</a:t>
            </a:r>
            <a:r>
              <a:rPr lang="en-GB" dirty="0"/>
              <a:t>. A </a:t>
            </a:r>
            <a:r>
              <a:rPr lang="en-GB" dirty="0" err="1"/>
              <a:t>color</a:t>
            </a:r>
            <a:r>
              <a:rPr lang="en-GB" dirty="0"/>
              <a:t> image is a </a:t>
            </a:r>
            <a:r>
              <a:rPr lang="en-GB" dirty="0" err="1"/>
              <a:t>numpy</a:t>
            </a:r>
            <a:r>
              <a:rPr lang="en-GB" dirty="0"/>
              <a:t> array with 3 </a:t>
            </a:r>
            <a:r>
              <a:rPr lang="en-GB" dirty="0" err="1"/>
              <a:t>dimensionsTo</a:t>
            </a:r>
            <a:r>
              <a:rPr lang="en-GB" dirty="0"/>
              <a:t> rotate the image use </a:t>
            </a:r>
            <a:r>
              <a:rPr lang="en-GB" b="1" dirty="0" smtClean="0"/>
              <a:t>rotate() </a:t>
            </a:r>
            <a:r>
              <a:rPr lang="en-GB" dirty="0" smtClean="0"/>
              <a:t>function under the </a:t>
            </a:r>
            <a:r>
              <a:rPr lang="en-GB" b="1" dirty="0" smtClean="0"/>
              <a:t>transform </a:t>
            </a:r>
            <a:r>
              <a:rPr lang="en-GB" dirty="0" smtClean="0"/>
              <a:t>module. </a:t>
            </a:r>
          </a:p>
          <a:p>
            <a:pPr lvl="1"/>
            <a:r>
              <a:rPr lang="en-GB" dirty="0" smtClean="0"/>
              <a:t>To </a:t>
            </a:r>
            <a:r>
              <a:rPr lang="en-GB" dirty="0"/>
              <a:t>rescale the image use </a:t>
            </a:r>
            <a:r>
              <a:rPr lang="en-GB" b="1" dirty="0"/>
              <a:t>rescale() </a:t>
            </a:r>
            <a:r>
              <a:rPr lang="en-GB" dirty="0"/>
              <a:t>function from the </a:t>
            </a:r>
            <a:r>
              <a:rPr lang="en-GB" b="1" dirty="0"/>
              <a:t>transform </a:t>
            </a:r>
            <a:r>
              <a:rPr lang="en-GB" dirty="0"/>
              <a:t>module</a:t>
            </a:r>
            <a:r>
              <a:rPr lang="en-GB" sz="1400" dirty="0"/>
              <a:t>. </a:t>
            </a:r>
          </a:p>
          <a:p>
            <a:pPr lvl="1">
              <a:lnSpc>
                <a:spcPct val="150000"/>
              </a:lnSpc>
            </a:pPr>
            <a:endParaRPr lang="en-GB" sz="2200" b="1" dirty="0" smtClean="0"/>
          </a:p>
        </p:txBody>
      </p:sp>
    </p:spTree>
    <p:extLst>
      <p:ext uri="{BB962C8B-B14F-4D97-AF65-F5344CB8AC3E}">
        <p14:creationId xmlns:p14="http://schemas.microsoft.com/office/powerpoint/2010/main" val="1382129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76275" y="409575"/>
            <a:ext cx="9302751" cy="847725"/>
          </a:xfrm>
        </p:spPr>
        <p:txBody>
          <a:bodyPr>
            <a:normAutofit/>
          </a:bodyPr>
          <a:lstStyle/>
          <a:p>
            <a:r>
              <a:rPr lang="en-GB" sz="4400" b="1" dirty="0" smtClean="0"/>
              <a:t>5. </a:t>
            </a:r>
            <a:r>
              <a:rPr lang="en-GB" sz="4400" b="1" dirty="0"/>
              <a:t>LIBRARIES </a:t>
            </a:r>
          </a:p>
        </p:txBody>
      </p:sp>
      <p:sp>
        <p:nvSpPr>
          <p:cNvPr id="7" name="Content Placeholder 6"/>
          <p:cNvSpPr>
            <a:spLocks noGrp="1"/>
          </p:cNvSpPr>
          <p:nvPr>
            <p:ph idx="1"/>
          </p:nvPr>
        </p:nvSpPr>
        <p:spPr>
          <a:xfrm>
            <a:off x="552451" y="1409700"/>
            <a:ext cx="10131425" cy="6334125"/>
          </a:xfrm>
        </p:spPr>
        <p:txBody>
          <a:bodyPr anchor="t">
            <a:normAutofit/>
          </a:bodyPr>
          <a:lstStyle/>
          <a:p>
            <a:pPr marL="0" indent="0">
              <a:lnSpc>
                <a:spcPct val="150000"/>
              </a:lnSpc>
              <a:buNone/>
            </a:pPr>
            <a:r>
              <a:rPr lang="en-GB" sz="2400" b="1" dirty="0" err="1"/>
              <a:t>PyQt</a:t>
            </a:r>
            <a:r>
              <a:rPr lang="en-GB" sz="2400" b="1" dirty="0"/>
              <a:t>: </a:t>
            </a:r>
            <a:endParaRPr lang="en-GB" sz="2400" b="1" dirty="0" smtClean="0"/>
          </a:p>
          <a:p>
            <a:pPr lvl="1">
              <a:lnSpc>
                <a:spcPct val="150000"/>
              </a:lnSpc>
            </a:pPr>
            <a:r>
              <a:rPr lang="en-GB" sz="1800" dirty="0" err="1" smtClean="0"/>
              <a:t>PyQt</a:t>
            </a:r>
            <a:r>
              <a:rPr lang="en-GB" sz="1800" dirty="0" smtClean="0"/>
              <a:t> is the most important library in this program because of GUI interface and easy use.</a:t>
            </a:r>
          </a:p>
          <a:p>
            <a:pPr lvl="1">
              <a:lnSpc>
                <a:spcPct val="150000"/>
              </a:lnSpc>
            </a:pPr>
            <a:r>
              <a:rPr lang="en-GB" sz="1800" dirty="0" err="1"/>
              <a:t>PyQt</a:t>
            </a:r>
            <a:r>
              <a:rPr lang="en-GB" sz="1800" dirty="0"/>
              <a:t> is a Python binding of the cross-platform GUI toolkit </a:t>
            </a:r>
            <a:r>
              <a:rPr lang="en-GB" sz="1800" dirty="0" err="1"/>
              <a:t>Qt</a:t>
            </a:r>
            <a:r>
              <a:rPr lang="en-GB" sz="1800" dirty="0"/>
              <a:t>, implemented as a Python plug-in</a:t>
            </a:r>
            <a:r>
              <a:rPr lang="en-GB" sz="1800" dirty="0" smtClean="0"/>
              <a:t>.</a:t>
            </a:r>
          </a:p>
          <a:p>
            <a:pPr lvl="1">
              <a:lnSpc>
                <a:spcPct val="150000"/>
              </a:lnSpc>
            </a:pPr>
            <a:r>
              <a:rPr lang="en-GB" sz="1800" dirty="0" err="1"/>
              <a:t>PyQt</a:t>
            </a:r>
            <a:r>
              <a:rPr lang="en-GB" sz="1800" dirty="0"/>
              <a:t> connects the </a:t>
            </a:r>
            <a:r>
              <a:rPr lang="en-GB" sz="1800" dirty="0" err="1"/>
              <a:t>Qt</a:t>
            </a:r>
            <a:r>
              <a:rPr lang="en-GB" sz="1800" dirty="0"/>
              <a:t> C++ cross-platform </a:t>
            </a:r>
            <a:r>
              <a:rPr lang="en-GB" sz="1800" dirty="0" smtClean="0"/>
              <a:t>framework </a:t>
            </a:r>
            <a:r>
              <a:rPr lang="en-GB" sz="1800" dirty="0"/>
              <a:t>with the Python language, it is a GUI module</a:t>
            </a:r>
            <a:r>
              <a:rPr lang="en-GB" sz="1800" dirty="0" smtClean="0"/>
              <a:t>.</a:t>
            </a:r>
          </a:p>
          <a:p>
            <a:pPr lvl="1">
              <a:lnSpc>
                <a:spcPct val="150000"/>
              </a:lnSpc>
            </a:pPr>
            <a:r>
              <a:rPr lang="en-GB" sz="1800" dirty="0" err="1"/>
              <a:t>Qt</a:t>
            </a:r>
            <a:r>
              <a:rPr lang="en-GB" sz="1800" dirty="0"/>
              <a:t> is more than a GUI toolkit</a:t>
            </a:r>
            <a:endParaRPr lang="en-GB" sz="1800" dirty="0" smtClean="0"/>
          </a:p>
        </p:txBody>
      </p:sp>
    </p:spTree>
    <p:extLst>
      <p:ext uri="{BB962C8B-B14F-4D97-AF65-F5344CB8AC3E}">
        <p14:creationId xmlns:p14="http://schemas.microsoft.com/office/powerpoint/2010/main" val="37452085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Tree>
    <p:extLst>
      <p:ext uri="{BB962C8B-B14F-4D97-AF65-F5344CB8AC3E}">
        <p14:creationId xmlns:p14="http://schemas.microsoft.com/office/powerpoint/2010/main" val="29399308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76275" y="628650"/>
            <a:ext cx="9302751" cy="847725"/>
          </a:xfrm>
        </p:spPr>
        <p:txBody>
          <a:bodyPr>
            <a:normAutofit/>
          </a:bodyPr>
          <a:lstStyle/>
          <a:p>
            <a:r>
              <a:rPr lang="en-GB" sz="4400" b="1" dirty="0" smtClean="0"/>
              <a:t>CONTENT </a:t>
            </a:r>
            <a:endParaRPr lang="en-GB" sz="4400" b="1" dirty="0"/>
          </a:p>
        </p:txBody>
      </p:sp>
      <p:sp>
        <p:nvSpPr>
          <p:cNvPr id="7" name="Content Placeholder 6"/>
          <p:cNvSpPr>
            <a:spLocks noGrp="1"/>
          </p:cNvSpPr>
          <p:nvPr>
            <p:ph idx="1"/>
          </p:nvPr>
        </p:nvSpPr>
        <p:spPr>
          <a:xfrm>
            <a:off x="552451" y="1257300"/>
            <a:ext cx="10131425" cy="6334125"/>
          </a:xfrm>
        </p:spPr>
        <p:txBody>
          <a:bodyPr>
            <a:normAutofit/>
          </a:bodyPr>
          <a:lstStyle/>
          <a:p>
            <a:pPr marL="342900" indent="-342900">
              <a:buFont typeface="+mj-lt"/>
              <a:buAutoNum type="arabicPeriod"/>
            </a:pPr>
            <a:r>
              <a:rPr lang="en-GB" b="1" dirty="0"/>
              <a:t>INTRODUCTION </a:t>
            </a:r>
            <a:endParaRPr lang="en-GB" b="1" dirty="0" smtClean="0"/>
          </a:p>
          <a:p>
            <a:pPr marL="342900" indent="-342900">
              <a:buFont typeface="+mj-lt"/>
              <a:buAutoNum type="arabicPeriod"/>
            </a:pPr>
            <a:r>
              <a:rPr lang="en-GB" b="1" dirty="0" smtClean="0"/>
              <a:t>NEED &amp; GOALS	</a:t>
            </a:r>
            <a:endParaRPr lang="en-GB" b="1" dirty="0"/>
          </a:p>
          <a:p>
            <a:pPr marL="342900" indent="-342900">
              <a:buFont typeface="+mj-lt"/>
              <a:buAutoNum type="arabicPeriod"/>
            </a:pPr>
            <a:r>
              <a:rPr lang="en-GB" b="1" dirty="0"/>
              <a:t>ABOUT IMAGE PROCESSING </a:t>
            </a:r>
            <a:r>
              <a:rPr lang="en-GB" dirty="0"/>
              <a:t>	</a:t>
            </a:r>
          </a:p>
          <a:p>
            <a:pPr marL="342900" indent="-342900">
              <a:buFont typeface="+mj-lt"/>
              <a:buAutoNum type="arabicPeriod"/>
            </a:pPr>
            <a:r>
              <a:rPr lang="en-GB" b="1" dirty="0"/>
              <a:t>SYSTEM FEATURES </a:t>
            </a:r>
            <a:r>
              <a:rPr lang="en-GB" b="1" dirty="0" smtClean="0"/>
              <a:t> </a:t>
            </a:r>
            <a:endParaRPr lang="en-GB" dirty="0"/>
          </a:p>
          <a:p>
            <a:pPr marL="342900" indent="-342900">
              <a:buFont typeface="+mj-lt"/>
              <a:buAutoNum type="arabicPeriod"/>
            </a:pPr>
            <a:r>
              <a:rPr lang="en-GB" b="1" dirty="0"/>
              <a:t>LIBRARIES </a:t>
            </a:r>
          </a:p>
          <a:p>
            <a:pPr marL="342900" indent="-342900">
              <a:buFont typeface="+mj-lt"/>
              <a:buAutoNum type="arabicPeriod"/>
            </a:pPr>
            <a:r>
              <a:rPr lang="en-GB" b="1" dirty="0" smtClean="0"/>
              <a:t>HARDWARE &amp; SOFTWARE </a:t>
            </a:r>
            <a:r>
              <a:rPr lang="en-GB" b="1" dirty="0"/>
              <a:t>	</a:t>
            </a:r>
          </a:p>
          <a:p>
            <a:endParaRPr lang="en-GB" dirty="0"/>
          </a:p>
          <a:p>
            <a:endParaRPr lang="en-GB" dirty="0"/>
          </a:p>
        </p:txBody>
      </p:sp>
    </p:spTree>
    <p:extLst>
      <p:ext uri="{BB962C8B-B14F-4D97-AF65-F5344CB8AC3E}">
        <p14:creationId xmlns:p14="http://schemas.microsoft.com/office/powerpoint/2010/main" val="29691579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b="1" dirty="0" smtClean="0"/>
              <a:t>Technology USED</a:t>
            </a:r>
            <a:endParaRPr lang="ru-RU" b="1" dirty="0"/>
          </a:p>
        </p:txBody>
      </p:sp>
      <p:grpSp>
        <p:nvGrpSpPr>
          <p:cNvPr id="179" name="Group 178">
            <a:extLst>
              <a:ext uri="{FF2B5EF4-FFF2-40B4-BE49-F238E27FC236}">
                <a16:creationId xmlns:a16="http://schemas.microsoft.com/office/drawing/2014/main" id="{CFEF753B-CA1B-4178-80F5-095B7FEA21C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2063354014"/>
              </p:ext>
            </p:extLst>
          </p:nvPr>
        </p:nvGraphicFramePr>
        <p:xfrm>
          <a:off x="685801" y="2142067"/>
          <a:ext cx="6143423" cy="3649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9" name="Picture 168"/>
          <p:cNvPicPr>
            <a:picLocks noChangeAspect="1"/>
          </p:cNvPicPr>
          <p:nvPr/>
        </p:nvPicPr>
        <p:blipFill rotWithShape="1">
          <a:blip r:embed="rId8">
            <a:extLst>
              <a:ext uri="{BEBA8EAE-BF5A-486C-A8C5-ECC9F3942E4B}">
                <a14:imgProps xmlns:a14="http://schemas.microsoft.com/office/drawing/2010/main">
                  <a14:imgLayer r:embed="rId9">
                    <a14:imgEffect>
                      <a14:sharpenSoften amount="-2000"/>
                    </a14:imgEffect>
                  </a14:imgLayer>
                </a14:imgProps>
              </a:ext>
              <a:ext uri="{28A0092B-C50C-407E-A947-70E740481C1C}">
                <a14:useLocalDpi xmlns:a14="http://schemas.microsoft.com/office/drawing/2010/main" val="0"/>
              </a:ext>
            </a:extLst>
          </a:blip>
          <a:srcRect t="28186" r="12932"/>
          <a:stretch/>
        </p:blipFill>
        <p:spPr>
          <a:xfrm>
            <a:off x="8030668" y="0"/>
            <a:ext cx="4204876" cy="3468199"/>
          </a:xfrm>
          <a:prstGeom prst="rect">
            <a:avLst/>
          </a:prstGeom>
        </p:spPr>
      </p:pic>
      <p:pic>
        <p:nvPicPr>
          <p:cNvPr id="3" name="Picture 2"/>
          <p:cNvPicPr>
            <a:picLocks noChangeAspect="1"/>
          </p:cNvPicPr>
          <p:nvPr/>
        </p:nvPicPr>
        <p:blipFill rotWithShape="1">
          <a:blip r:embed="rId10">
            <a:extLst>
              <a:ext uri="{28A0092B-C50C-407E-A947-70E740481C1C}">
                <a14:useLocalDpi xmlns:a14="http://schemas.microsoft.com/office/drawing/2010/main" val="0"/>
              </a:ext>
            </a:extLst>
          </a:blip>
          <a:srcRect r="8752" b="24028"/>
          <a:stretch/>
        </p:blipFill>
        <p:spPr>
          <a:xfrm>
            <a:off x="8982733" y="4207768"/>
            <a:ext cx="3209267" cy="2672003"/>
          </a:xfrm>
          <a:prstGeom prst="rect">
            <a:avLst/>
          </a:prstGeom>
        </p:spPr>
      </p:pic>
    </p:spTree>
    <p:extLst>
      <p:ext uri="{BB962C8B-B14F-4D97-AF65-F5344CB8AC3E}">
        <p14:creationId xmlns:p14="http://schemas.microsoft.com/office/powerpoint/2010/main" val="29138249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76275" y="409575"/>
            <a:ext cx="9302751" cy="847725"/>
          </a:xfrm>
        </p:spPr>
        <p:txBody>
          <a:bodyPr>
            <a:normAutofit/>
          </a:bodyPr>
          <a:lstStyle/>
          <a:p>
            <a:r>
              <a:rPr lang="en-GB" sz="4400" b="1" dirty="0" smtClean="0"/>
              <a:t>2. NEED And Goals</a:t>
            </a:r>
            <a:endParaRPr lang="en-GB" sz="4400" b="1" dirty="0"/>
          </a:p>
        </p:txBody>
      </p:sp>
      <p:sp>
        <p:nvSpPr>
          <p:cNvPr id="7" name="Content Placeholder 6"/>
          <p:cNvSpPr>
            <a:spLocks noGrp="1"/>
          </p:cNvSpPr>
          <p:nvPr>
            <p:ph idx="1"/>
          </p:nvPr>
        </p:nvSpPr>
        <p:spPr>
          <a:xfrm>
            <a:off x="552451" y="1409700"/>
            <a:ext cx="10131425" cy="6334125"/>
          </a:xfrm>
        </p:spPr>
        <p:txBody>
          <a:bodyPr anchor="t">
            <a:normAutofit/>
          </a:bodyPr>
          <a:lstStyle/>
          <a:p>
            <a:r>
              <a:rPr lang="en-GB" dirty="0"/>
              <a:t>In this modern world we do a lot of things with image and sometimes out confidential data get leaked on various fraud sites containing malwares in it. </a:t>
            </a:r>
            <a:endParaRPr lang="en-GB" dirty="0" smtClean="0"/>
          </a:p>
          <a:p>
            <a:r>
              <a:rPr lang="en-GB" dirty="0"/>
              <a:t>In the age of the internet and social media, images have become an important part of how we communicate and share information. However, with the ease of sharing comes the risk of confidential data getting leaked. </a:t>
            </a:r>
            <a:endParaRPr lang="en-GB" dirty="0" smtClean="0"/>
          </a:p>
          <a:p>
            <a:r>
              <a:rPr lang="en-GB" dirty="0" smtClean="0"/>
              <a:t>This </a:t>
            </a:r>
            <a:r>
              <a:rPr lang="en-GB" dirty="0"/>
              <a:t>can happen through various means such as hacking, malware, or simply by mistake</a:t>
            </a:r>
            <a:r>
              <a:rPr lang="en-GB" dirty="0" smtClean="0"/>
              <a:t>.</a:t>
            </a:r>
          </a:p>
          <a:p>
            <a:r>
              <a:rPr lang="en-GB" dirty="0"/>
              <a:t>One common way that confidential data gets leaked through images is through metadata. Metadata is essentially data about the data in an image file, including information about the </a:t>
            </a:r>
            <a:r>
              <a:rPr lang="en-GB" dirty="0" smtClean="0"/>
              <a:t>camera, date </a:t>
            </a:r>
            <a:r>
              <a:rPr lang="en-GB" dirty="0"/>
              <a:t>and time the photo was taken, and even the GPS </a:t>
            </a:r>
            <a:r>
              <a:rPr lang="en-GB" dirty="0" smtClean="0"/>
              <a:t>location.</a:t>
            </a:r>
          </a:p>
          <a:p>
            <a:r>
              <a:rPr lang="en-GB" dirty="0" smtClean="0"/>
              <a:t>So main Goal is to </a:t>
            </a:r>
            <a:r>
              <a:rPr lang="en-GB" dirty="0"/>
              <a:t>protect against confidential data leakage, it is important to remove metadata from image files, use secure file-sharing services, and avoid downloading or opening images from unknown or suspicious sources</a:t>
            </a:r>
            <a:r>
              <a:rPr lang="en-GB" dirty="0" smtClean="0"/>
              <a:t>.</a:t>
            </a:r>
          </a:p>
          <a:p>
            <a:r>
              <a:rPr lang="en-GB" dirty="0" smtClean="0"/>
              <a:t>This Image Processing software works offline and does not store photo in any database.</a:t>
            </a:r>
            <a:endParaRPr lang="en-GB" dirty="0"/>
          </a:p>
          <a:p>
            <a:pPr marL="0" indent="0">
              <a:buNone/>
            </a:pPr>
            <a:endParaRPr lang="en-GB" dirty="0"/>
          </a:p>
        </p:txBody>
      </p:sp>
    </p:spTree>
    <p:extLst>
      <p:ext uri="{BB962C8B-B14F-4D97-AF65-F5344CB8AC3E}">
        <p14:creationId xmlns:p14="http://schemas.microsoft.com/office/powerpoint/2010/main" val="8543388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76275" y="409575"/>
            <a:ext cx="9302751" cy="847725"/>
          </a:xfrm>
        </p:spPr>
        <p:txBody>
          <a:bodyPr>
            <a:normAutofit/>
          </a:bodyPr>
          <a:lstStyle/>
          <a:p>
            <a:r>
              <a:rPr lang="en-GB" sz="4400" b="1" dirty="0" smtClean="0"/>
              <a:t>3. ABOUT </a:t>
            </a:r>
            <a:r>
              <a:rPr lang="en-GB" sz="4400" b="1" dirty="0"/>
              <a:t>IMAGE PROCESSING</a:t>
            </a:r>
          </a:p>
        </p:txBody>
      </p:sp>
      <p:sp>
        <p:nvSpPr>
          <p:cNvPr id="7" name="Content Placeholder 6"/>
          <p:cNvSpPr>
            <a:spLocks noGrp="1"/>
          </p:cNvSpPr>
          <p:nvPr>
            <p:ph idx="1"/>
          </p:nvPr>
        </p:nvSpPr>
        <p:spPr>
          <a:xfrm>
            <a:off x="552452" y="1409700"/>
            <a:ext cx="7668760" cy="6334125"/>
          </a:xfrm>
        </p:spPr>
        <p:txBody>
          <a:bodyPr anchor="t">
            <a:normAutofit/>
          </a:bodyPr>
          <a:lstStyle/>
          <a:p>
            <a:r>
              <a:rPr lang="en-GB" dirty="0"/>
              <a:t>As the name says, image processing means processing the image and this may include many different techniques until we reach our </a:t>
            </a:r>
            <a:r>
              <a:rPr lang="en-GB" dirty="0" smtClean="0"/>
              <a:t>goal.</a:t>
            </a:r>
          </a:p>
          <a:p>
            <a:r>
              <a:rPr lang="en-GB" dirty="0"/>
              <a:t>The final output can be either in the form of an image or a corresponding feature of that image. This can be used for further analysis and decision making</a:t>
            </a:r>
            <a:r>
              <a:rPr lang="en-GB" dirty="0" smtClean="0"/>
              <a:t>.</a:t>
            </a:r>
          </a:p>
          <a:p>
            <a:r>
              <a:rPr lang="en-GB" dirty="0"/>
              <a:t>An image is a 2D representation of a picture or scene. It is made up of small dots called pixels, which contain information about the </a:t>
            </a:r>
            <a:r>
              <a:rPr lang="en-GB" dirty="0" err="1"/>
              <a:t>color</a:t>
            </a:r>
            <a:r>
              <a:rPr lang="en-GB" dirty="0"/>
              <a:t> and brightness of that part of the image. A digital image is an image that is stored as a set of numbers in a computer, where each number represents the intensity of a pixel. An RGB image is a type of digital image that uses three </a:t>
            </a:r>
            <a:r>
              <a:rPr lang="en-GB" dirty="0" err="1"/>
              <a:t>color</a:t>
            </a:r>
            <a:r>
              <a:rPr lang="en-GB" dirty="0"/>
              <a:t> channels (red, green, and blue) to create a full-</a:t>
            </a:r>
            <a:r>
              <a:rPr lang="en-GB" dirty="0" err="1"/>
              <a:t>color</a:t>
            </a:r>
            <a:r>
              <a:rPr lang="en-GB" dirty="0"/>
              <a:t> image</a:t>
            </a:r>
            <a:r>
              <a:rPr lang="en-GB" dirty="0" smtClean="0"/>
              <a:t>.</a:t>
            </a:r>
          </a:p>
          <a:p>
            <a:endParaRPr lang="en-GB" dirty="0"/>
          </a:p>
          <a:p>
            <a:r>
              <a:rPr lang="en-GB" dirty="0"/>
              <a:t>RGB image: It contains three layers of 2D image, these layers are Red, Green, and Blue channels</a:t>
            </a:r>
          </a:p>
        </p:txBody>
      </p:sp>
      <p:pic>
        <p:nvPicPr>
          <p:cNvPr id="2" name="Picture 1"/>
          <p:cNvPicPr>
            <a:picLocks noChangeAspect="1"/>
          </p:cNvPicPr>
          <p:nvPr/>
        </p:nvPicPr>
        <p:blipFill rotWithShape="1">
          <a:blip r:embed="rId2"/>
          <a:srcRect l="14018" r="2691"/>
          <a:stretch/>
        </p:blipFill>
        <p:spPr>
          <a:xfrm>
            <a:off x="8358775" y="668283"/>
            <a:ext cx="3833225" cy="2718771"/>
          </a:xfrm>
          <a:prstGeom prst="rect">
            <a:avLst/>
          </a:prstGeom>
        </p:spPr>
      </p:pic>
      <p:pic>
        <p:nvPicPr>
          <p:cNvPr id="3" name="Picture 2"/>
          <p:cNvPicPr>
            <a:picLocks noChangeAspect="1"/>
          </p:cNvPicPr>
          <p:nvPr/>
        </p:nvPicPr>
        <p:blipFill>
          <a:blip r:embed="rId3"/>
          <a:stretch>
            <a:fillRect/>
          </a:stretch>
        </p:blipFill>
        <p:spPr>
          <a:xfrm>
            <a:off x="9259457" y="3998713"/>
            <a:ext cx="2795071" cy="2718771"/>
          </a:xfrm>
          <a:prstGeom prst="rect">
            <a:avLst/>
          </a:prstGeom>
        </p:spPr>
      </p:pic>
    </p:spTree>
    <p:extLst>
      <p:ext uri="{BB962C8B-B14F-4D97-AF65-F5344CB8AC3E}">
        <p14:creationId xmlns:p14="http://schemas.microsoft.com/office/powerpoint/2010/main" val="40990659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76275" y="409575"/>
            <a:ext cx="9302751" cy="847725"/>
          </a:xfrm>
        </p:spPr>
        <p:txBody>
          <a:bodyPr>
            <a:normAutofit/>
          </a:bodyPr>
          <a:lstStyle/>
          <a:p>
            <a:r>
              <a:rPr lang="en-GB" sz="4400" b="1" dirty="0" smtClean="0"/>
              <a:t>4. SYSTEM </a:t>
            </a:r>
            <a:r>
              <a:rPr lang="en-GB" sz="4400" b="1" dirty="0"/>
              <a:t>FEATURES  </a:t>
            </a:r>
            <a:endParaRPr lang="en-GB" sz="4400" dirty="0"/>
          </a:p>
        </p:txBody>
      </p:sp>
      <p:sp>
        <p:nvSpPr>
          <p:cNvPr id="7" name="Content Placeholder 6"/>
          <p:cNvSpPr>
            <a:spLocks noGrp="1"/>
          </p:cNvSpPr>
          <p:nvPr>
            <p:ph idx="1"/>
          </p:nvPr>
        </p:nvSpPr>
        <p:spPr>
          <a:xfrm>
            <a:off x="552451" y="1409700"/>
            <a:ext cx="10131425" cy="6334125"/>
          </a:xfrm>
        </p:spPr>
        <p:txBody>
          <a:bodyPr anchor="t">
            <a:normAutofit/>
          </a:bodyPr>
          <a:lstStyle/>
          <a:p>
            <a:pPr>
              <a:lnSpc>
                <a:spcPct val="150000"/>
              </a:lnSpc>
            </a:pPr>
            <a:r>
              <a:rPr lang="en-GB" sz="2400" b="1" dirty="0" smtClean="0"/>
              <a:t>Welcome Screen</a:t>
            </a:r>
          </a:p>
          <a:p>
            <a:pPr>
              <a:lnSpc>
                <a:spcPct val="150000"/>
              </a:lnSpc>
            </a:pPr>
            <a:r>
              <a:rPr lang="en-GB" sz="2400" b="1" dirty="0" smtClean="0"/>
              <a:t>Image </a:t>
            </a:r>
            <a:r>
              <a:rPr lang="en-GB" sz="2400" b="1" dirty="0"/>
              <a:t>To Text</a:t>
            </a:r>
          </a:p>
          <a:p>
            <a:pPr>
              <a:lnSpc>
                <a:spcPct val="150000"/>
              </a:lnSpc>
            </a:pPr>
            <a:r>
              <a:rPr lang="en-GB" sz="2400" b="1" dirty="0"/>
              <a:t>Image To Sketch</a:t>
            </a:r>
          </a:p>
          <a:p>
            <a:pPr>
              <a:lnSpc>
                <a:spcPct val="150000"/>
              </a:lnSpc>
            </a:pPr>
            <a:r>
              <a:rPr lang="en-GB" sz="2400" b="1" dirty="0"/>
              <a:t>Text To Handwriting</a:t>
            </a:r>
          </a:p>
          <a:p>
            <a:pPr>
              <a:lnSpc>
                <a:spcPct val="150000"/>
              </a:lnSpc>
            </a:pPr>
            <a:r>
              <a:rPr lang="en-GB" sz="2400" b="1" dirty="0"/>
              <a:t>Gesture Mouse</a:t>
            </a:r>
          </a:p>
          <a:p>
            <a:pPr>
              <a:lnSpc>
                <a:spcPct val="150000"/>
              </a:lnSpc>
            </a:pPr>
            <a:r>
              <a:rPr lang="en-GB" sz="2400" b="1" dirty="0"/>
              <a:t>Gesture Control</a:t>
            </a:r>
          </a:p>
          <a:p>
            <a:pPr>
              <a:lnSpc>
                <a:spcPct val="150000"/>
              </a:lnSpc>
            </a:pPr>
            <a:r>
              <a:rPr lang="en-GB" sz="2400" b="1" dirty="0"/>
              <a:t>QR Reader</a:t>
            </a:r>
          </a:p>
        </p:txBody>
      </p:sp>
    </p:spTree>
    <p:extLst>
      <p:ext uri="{BB962C8B-B14F-4D97-AF65-F5344CB8AC3E}">
        <p14:creationId xmlns:p14="http://schemas.microsoft.com/office/powerpoint/2010/main" val="3211252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181528" y="0"/>
            <a:ext cx="9616611" cy="6858000"/>
          </a:xfrm>
          <a:prstGeom prst="rect">
            <a:avLst/>
          </a:prstGeom>
        </p:spPr>
      </p:pic>
    </p:spTree>
    <p:extLst>
      <p:ext uri="{BB962C8B-B14F-4D97-AF65-F5344CB8AC3E}">
        <p14:creationId xmlns:p14="http://schemas.microsoft.com/office/powerpoint/2010/main" val="19997012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p:nvPr/>
        </p:nvPicPr>
        <p:blipFill>
          <a:blip r:embed="rId2"/>
          <a:stretch>
            <a:fillRect/>
          </a:stretch>
        </p:blipFill>
        <p:spPr>
          <a:xfrm>
            <a:off x="1037490" y="-339047"/>
            <a:ext cx="9832567" cy="8054939"/>
          </a:xfrm>
          <a:prstGeom prst="rect">
            <a:avLst/>
          </a:prstGeom>
        </p:spPr>
      </p:pic>
    </p:spTree>
    <p:extLst>
      <p:ext uri="{BB962C8B-B14F-4D97-AF65-F5344CB8AC3E}">
        <p14:creationId xmlns:p14="http://schemas.microsoft.com/office/powerpoint/2010/main" val="20372975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12C2FA-3740-4055-BA8A-74A1458F4A51}">
  <ds:schemaRefs>
    <ds:schemaRef ds:uri="http://schemas.microsoft.com/sharepoint/v3/contenttype/forms"/>
  </ds:schemaRefs>
</ds:datastoreItem>
</file>

<file path=customXml/itemProps2.xml><?xml version="1.0" encoding="utf-8"?>
<ds:datastoreItem xmlns:ds="http://schemas.openxmlformats.org/officeDocument/2006/customXml" ds:itemID="{4415B3C4-7FB6-414C-8C24-8862C0E6C9F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1157</Words>
  <Application>Microsoft Office PowerPoint</Application>
  <PresentationFormat>Widescreen</PresentationFormat>
  <Paragraphs>111</Paragraphs>
  <Slides>23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Celestial</vt:lpstr>
      <vt:lpstr>IMAGE PROCESSING ASSISTANT</vt:lpstr>
      <vt:lpstr>PowerPoint Presentation</vt:lpstr>
      <vt:lpstr>CONTENT </vt:lpstr>
      <vt:lpstr>Technology USED</vt:lpstr>
      <vt:lpstr>2. NEED And Goals</vt:lpstr>
      <vt:lpstr>3. ABOUT IMAGE PROCESSING</vt:lpstr>
      <vt:lpstr>4. SYSTEM FEATURES  </vt:lpstr>
      <vt:lpstr>PowerPoint Presentation</vt:lpstr>
      <vt:lpstr>PowerPoint Presentation</vt:lpstr>
      <vt:lpstr>SYSTEM FEATURES  </vt:lpstr>
      <vt:lpstr>SYSTEM FEATURES  </vt:lpstr>
      <vt:lpstr>SYSTEM FEATURES  </vt:lpstr>
      <vt:lpstr>Image to Sketch</vt:lpstr>
      <vt:lpstr>PowerPoint Presentation</vt:lpstr>
      <vt:lpstr>Image to Sketch</vt:lpstr>
      <vt:lpstr>Image To text</vt:lpstr>
      <vt:lpstr>Text To Handwriting</vt:lpstr>
      <vt:lpstr>Gesture Control</vt:lpstr>
      <vt:lpstr>QR Reader</vt:lpstr>
      <vt:lpstr>5. LIBRARIES </vt:lpstr>
      <vt:lpstr>5. LIBRARIES </vt:lpstr>
      <vt:lpstr>5. LIBRARIES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2023-02-28T11:17:57Z</dcterms:created>
  <dcterms:modified xsi:type="dcterms:W3CDTF">2023-03-01T05:43:28Z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